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39" r:id="rId64"/>
    <p:sldId id="340" r:id="rId65"/>
    <p:sldId id="341" r:id="rId66"/>
    <p:sldId id="342" r:id="rId67"/>
    <p:sldId id="343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362" r:id="rId87"/>
    <p:sldId id="363" r:id="rId88"/>
    <p:sldId id="364" r:id="rId89"/>
    <p:sldId id="365" r:id="rId90"/>
    <p:sldId id="366" r:id="rId91"/>
    <p:sldId id="288" r:id="rId92"/>
    <p:sldId id="369" r:id="rId93"/>
    <p:sldId id="370" r:id="rId94"/>
    <p:sldId id="298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2BB2D-41BF-4678-9F6A-98D22C2890D5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01DA2-F9F9-4DDB-ACA8-5C0380D5CF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105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E28C9-3970-4E29-8630-5B63C6A3CF8F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105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1161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116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432A0C-882C-484A-B1D3-2A447E277476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116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1264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126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50017-0D6D-47BE-8346-5A8BC807166F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126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1366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136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26009-7B59-43D7-ACE8-58E8DB67F91E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1469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146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35542-8F9F-4F9F-8718-CE3E46E0CFC1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1146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13D5A-78F3-4D58-9E44-36CFE8E90765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1673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167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60B59-B89E-4EF7-A559-3A526ECEC326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116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1776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177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2D9D4-8A2A-4694-B9F7-BC4CF265B338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117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1878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187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6C987-C883-4B54-9A02-407322090CB4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1187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0240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62775-DFDB-45B6-9CDD-7F69B245751B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2083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208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2EAFF-1F49-42B1-BA1B-24E947BAAA73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2185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218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DE7F7-B6BC-41D5-A19C-608DAD1A3272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1218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2288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228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DA1889-1B83-406D-88A6-14EF88B459AC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228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2390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239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AFBB-D2FC-445C-81F3-ED8482AF60ED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239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2493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249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0E15B-CA3B-43AE-9390-87AE1C25E60D}" type="slidenum">
              <a:rPr lang="en-GB" smtClean="0"/>
              <a:pPr/>
              <a:t>45</a:t>
            </a:fld>
            <a:endParaRPr lang="en-GB" smtClean="0"/>
          </a:p>
        </p:txBody>
      </p:sp>
      <p:sp>
        <p:nvSpPr>
          <p:cNvPr id="1249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2595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259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B3394-4D3B-4F09-AF1B-E5D2F83DC62C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1259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2697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269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D6CD2-E945-48BD-868F-5A92B25C1D0E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1269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2800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280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AFD71-A84D-4332-8CB5-3B58E40FFE7A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1280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2902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10CB6-377D-4638-82DC-085BD9DACCA4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1290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005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00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2CE24B-2ACA-498B-9FF2-56C93A1D317E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1300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E97FF-A883-419C-A718-F90292421D7A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107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10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97A6C-7027-40AA-A683-60FBDA03EC5D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1310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20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21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6E88B-540B-4CFE-9FB8-42272DFB3FF0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132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312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31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AE9E2-385A-44DD-A4A0-FC7A1137F8E2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1331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414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41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6E5D5-A9E1-4EA6-BC26-33C4A9648B2D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1341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517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5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C7A73-5D6B-4802-AE95-DE453686E254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619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61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7BC020-A35A-47D1-BFC8-BDC91D19DCD8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136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721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7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E33F3-9CB0-4F50-92CD-E2FDCC017269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137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8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696202-AE95-4742-9BB7-39B506243F83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138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3926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39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B2622-5FA7-4853-A049-E8A33F7B68B0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1392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029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02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96148-725D-4BCA-BE2E-847A70F0331A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1402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0445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7E761-B31C-4117-9488-A88716D3925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131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13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E147D-04FB-410B-8C21-76D1182B9B69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1413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233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23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EAC0A-9D18-44BA-9612-3FC9C87ED14E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142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336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33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7FC96-0EDB-49A0-81DD-8D4A7B26D701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143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438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4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B3B30-7CBC-4D1D-B6FE-63A230F09830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144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541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54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F91EE-77AE-4126-A048-99A9F4116E33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145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643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6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8A941-3B6B-4286-BD5C-457C273187F9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146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745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7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1022B-CFEE-4197-B084-947A01386AC1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147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848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8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92291-2576-446D-A045-3955B272E305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148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4950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49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80F45-E399-425D-9D1F-4BD8DE6A45F8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149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5053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50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F80320-6798-4A4F-800C-1B1455DA952B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150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054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09195-9372-4C6D-8D1F-AA4C0B1A76F9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5155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8F4C3-77EB-48E3-814C-B27AAE523491}" type="slidenum">
              <a:rPr lang="en-GB" smtClean="0"/>
              <a:pPr/>
              <a:t>74</a:t>
            </a:fld>
            <a:endParaRPr lang="en-GB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5257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52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164BD9-8FF4-422F-AFA9-F7D61503202A}" type="slidenum">
              <a:rPr lang="en-GB" smtClean="0"/>
              <a:pPr/>
              <a:t>75</a:t>
            </a:fld>
            <a:endParaRPr lang="en-GB" smtClean="0"/>
          </a:p>
        </p:txBody>
      </p:sp>
      <p:sp>
        <p:nvSpPr>
          <p:cNvPr id="152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5360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53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C0AE4-75C0-46FC-8D40-DDB036DAD8A1}" type="slidenum">
              <a:rPr lang="en-GB" smtClean="0"/>
              <a:pPr/>
              <a:t>76</a:t>
            </a:fld>
            <a:endParaRPr lang="en-GB" smtClean="0"/>
          </a:p>
        </p:txBody>
      </p:sp>
      <p:sp>
        <p:nvSpPr>
          <p:cNvPr id="153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5462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54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9F04F-8810-458A-98B5-C83ECFDCD8AD}" type="slidenum">
              <a:rPr lang="en-GB" smtClean="0"/>
              <a:pPr/>
              <a:t>77</a:t>
            </a:fld>
            <a:endParaRPr lang="en-GB" smtClean="0"/>
          </a:p>
        </p:txBody>
      </p:sp>
      <p:sp>
        <p:nvSpPr>
          <p:cNvPr id="154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5565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55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C9BA3-C98F-40EF-9152-8016428BFA59}" type="slidenum">
              <a:rPr lang="en-GB" smtClean="0"/>
              <a:pPr/>
              <a:t>78</a:t>
            </a:fld>
            <a:endParaRPr lang="en-GB" smtClean="0"/>
          </a:p>
        </p:txBody>
      </p:sp>
      <p:sp>
        <p:nvSpPr>
          <p:cNvPr id="155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5667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A432E-049F-4152-BA03-C74F1F279A61}" type="slidenum">
              <a:rPr lang="en-GB" smtClean="0"/>
              <a:pPr/>
              <a:t>79</a:t>
            </a:fld>
            <a:endParaRPr lang="en-GB" smtClean="0"/>
          </a:p>
        </p:txBody>
      </p:sp>
      <p:sp>
        <p:nvSpPr>
          <p:cNvPr id="156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576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57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8918F-85C3-44EF-862F-C2E5D12A2175}" type="slidenum">
              <a:rPr lang="en-GB" smtClean="0"/>
              <a:pPr/>
              <a:t>80</a:t>
            </a:fld>
            <a:endParaRPr lang="en-GB" smtClean="0"/>
          </a:p>
        </p:txBody>
      </p:sp>
      <p:sp>
        <p:nvSpPr>
          <p:cNvPr id="157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065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6E930-D4CD-4531-AF0F-1BAFF38B7D4A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106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5872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58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4198B-A50A-44C7-8D8F-3C510816410E}" type="slidenum">
              <a:rPr lang="en-GB" smtClean="0"/>
              <a:pPr/>
              <a:t>81</a:t>
            </a:fld>
            <a:endParaRPr lang="en-GB" smtClean="0"/>
          </a:p>
        </p:txBody>
      </p:sp>
      <p:sp>
        <p:nvSpPr>
          <p:cNvPr id="158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66915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66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4C657-146C-42FF-8495-D91FD8BCA9BF}" type="slidenum">
              <a:rPr lang="en-GB" smtClean="0"/>
              <a:pPr/>
              <a:t>82</a:t>
            </a:fld>
            <a:endParaRPr lang="en-GB" smtClean="0"/>
          </a:p>
        </p:txBody>
      </p:sp>
      <p:sp>
        <p:nvSpPr>
          <p:cNvPr id="166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Chapter Name</a:t>
            </a:r>
          </a:p>
        </p:txBody>
      </p:sp>
      <p:sp>
        <p:nvSpPr>
          <p:cNvPr id="199683" name="Rectangle 5"/>
          <p:cNvSpPr txBox="1">
            <a:spLocks noGrp="1" noChangeArrowheads="1"/>
          </p:cNvSpPr>
          <p:nvPr/>
        </p:nvSpPr>
        <p:spPr bwMode="auto">
          <a:xfrm>
            <a:off x="3869965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September 98</a:t>
            </a:r>
          </a:p>
        </p:txBody>
      </p:sp>
      <p:sp>
        <p:nvSpPr>
          <p:cNvPr id="199684" name="Rectangle 7"/>
          <p:cNvSpPr txBox="1">
            <a:spLocks noGrp="1" noChangeArrowheads="1"/>
          </p:cNvSpPr>
          <p:nvPr/>
        </p:nvSpPr>
        <p:spPr bwMode="auto">
          <a:xfrm>
            <a:off x="3869965" y="8664606"/>
            <a:ext cx="3001198" cy="49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84FD73EA-31FA-415A-AA75-CF0294650431}" type="slidenum">
              <a:rPr lang="en-GB" sz="1200" b="1">
                <a:latin typeface="Times New Roman" pitchFamily="18" charset="0"/>
              </a:rPr>
              <a:pPr algn="r">
                <a:spcBef>
                  <a:spcPct val="0"/>
                </a:spcBef>
              </a:pPr>
              <a:t>83</a:t>
            </a:fld>
            <a:endParaRPr lang="en-GB" sz="1200" b="1">
              <a:latin typeface="Times New Roman" pitchFamily="18" charset="0"/>
            </a:endParaRPr>
          </a:p>
        </p:txBody>
      </p:sp>
      <p:sp>
        <p:nvSpPr>
          <p:cNvPr id="199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Chapter Name</a:t>
            </a:r>
          </a:p>
        </p:txBody>
      </p:sp>
      <p:sp>
        <p:nvSpPr>
          <p:cNvPr id="201731" name="Rectangle 5"/>
          <p:cNvSpPr txBox="1">
            <a:spLocks noGrp="1" noChangeArrowheads="1"/>
          </p:cNvSpPr>
          <p:nvPr/>
        </p:nvSpPr>
        <p:spPr bwMode="auto">
          <a:xfrm>
            <a:off x="3869965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September 98</a:t>
            </a:r>
          </a:p>
        </p:txBody>
      </p:sp>
      <p:sp>
        <p:nvSpPr>
          <p:cNvPr id="201732" name="Rectangle 7"/>
          <p:cNvSpPr txBox="1">
            <a:spLocks noGrp="1" noChangeArrowheads="1"/>
          </p:cNvSpPr>
          <p:nvPr/>
        </p:nvSpPr>
        <p:spPr bwMode="auto">
          <a:xfrm>
            <a:off x="3869965" y="8664606"/>
            <a:ext cx="3001198" cy="49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BA924553-DD00-4D58-BE93-D3A4460F6A6E}" type="slidenum">
              <a:rPr lang="en-GB" sz="1200" b="1">
                <a:latin typeface="Times New Roman" pitchFamily="18" charset="0"/>
              </a:rPr>
              <a:pPr algn="r">
                <a:spcBef>
                  <a:spcPct val="0"/>
                </a:spcBef>
              </a:pPr>
              <a:t>84</a:t>
            </a:fld>
            <a:endParaRPr lang="en-GB" sz="1200" b="1">
              <a:latin typeface="Times New Roman" pitchFamily="18" charset="0"/>
            </a:endParaRPr>
          </a:p>
        </p:txBody>
      </p:sp>
      <p:sp>
        <p:nvSpPr>
          <p:cNvPr id="201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Chapter Name</a:t>
            </a:r>
          </a:p>
        </p:txBody>
      </p:sp>
      <p:sp>
        <p:nvSpPr>
          <p:cNvPr id="203779" name="Rectangle 5"/>
          <p:cNvSpPr txBox="1">
            <a:spLocks noGrp="1" noChangeArrowheads="1"/>
          </p:cNvSpPr>
          <p:nvPr/>
        </p:nvSpPr>
        <p:spPr bwMode="auto">
          <a:xfrm>
            <a:off x="3869965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September 98</a:t>
            </a:r>
          </a:p>
        </p:txBody>
      </p:sp>
      <p:sp>
        <p:nvSpPr>
          <p:cNvPr id="203780" name="Rectangle 7"/>
          <p:cNvSpPr txBox="1">
            <a:spLocks noGrp="1" noChangeArrowheads="1"/>
          </p:cNvSpPr>
          <p:nvPr/>
        </p:nvSpPr>
        <p:spPr bwMode="auto">
          <a:xfrm>
            <a:off x="3869965" y="8664606"/>
            <a:ext cx="3001198" cy="49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894076D5-B190-491C-B1D3-520997944D71}" type="slidenum">
              <a:rPr lang="en-GB" sz="1200" b="1">
                <a:latin typeface="Times New Roman" pitchFamily="18" charset="0"/>
              </a:rPr>
              <a:pPr algn="r">
                <a:spcBef>
                  <a:spcPct val="0"/>
                </a:spcBef>
              </a:pPr>
              <a:t>85</a:t>
            </a:fld>
            <a:endParaRPr lang="en-GB" sz="1200" b="1">
              <a:latin typeface="Times New Roman" pitchFamily="18" charset="0"/>
            </a:endParaRPr>
          </a:p>
        </p:txBody>
      </p:sp>
      <p:sp>
        <p:nvSpPr>
          <p:cNvPr id="203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Chapter Name</a:t>
            </a:r>
          </a:p>
        </p:txBody>
      </p:sp>
      <p:sp>
        <p:nvSpPr>
          <p:cNvPr id="205827" name="Rectangle 5"/>
          <p:cNvSpPr txBox="1">
            <a:spLocks noGrp="1" noChangeArrowheads="1"/>
          </p:cNvSpPr>
          <p:nvPr/>
        </p:nvSpPr>
        <p:spPr bwMode="auto">
          <a:xfrm>
            <a:off x="3869965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September 98</a:t>
            </a:r>
          </a:p>
        </p:txBody>
      </p:sp>
      <p:sp>
        <p:nvSpPr>
          <p:cNvPr id="205828" name="Rectangle 7"/>
          <p:cNvSpPr txBox="1">
            <a:spLocks noGrp="1" noChangeArrowheads="1"/>
          </p:cNvSpPr>
          <p:nvPr/>
        </p:nvSpPr>
        <p:spPr bwMode="auto">
          <a:xfrm>
            <a:off x="3869965" y="8664606"/>
            <a:ext cx="3001198" cy="49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D160FF53-BA36-4A1D-B7DA-B89E53A50CC1}" type="slidenum">
              <a:rPr lang="en-GB" sz="1200" b="1">
                <a:latin typeface="Times New Roman" pitchFamily="18" charset="0"/>
              </a:rPr>
              <a:pPr algn="r">
                <a:spcBef>
                  <a:spcPct val="0"/>
                </a:spcBef>
              </a:pPr>
              <a:t>86</a:t>
            </a:fld>
            <a:endParaRPr lang="en-GB" sz="1200" b="1">
              <a:latin typeface="Times New Roman" pitchFamily="18" charset="0"/>
            </a:endParaRPr>
          </a:p>
        </p:txBody>
      </p:sp>
      <p:sp>
        <p:nvSpPr>
          <p:cNvPr id="205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Chapter Name</a:t>
            </a:r>
          </a:p>
        </p:txBody>
      </p:sp>
      <p:sp>
        <p:nvSpPr>
          <p:cNvPr id="207875" name="Rectangle 5"/>
          <p:cNvSpPr txBox="1">
            <a:spLocks noGrp="1" noChangeArrowheads="1"/>
          </p:cNvSpPr>
          <p:nvPr/>
        </p:nvSpPr>
        <p:spPr bwMode="auto">
          <a:xfrm>
            <a:off x="3869965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September 98</a:t>
            </a:r>
          </a:p>
        </p:txBody>
      </p:sp>
      <p:sp>
        <p:nvSpPr>
          <p:cNvPr id="207876" name="Rectangle 7"/>
          <p:cNvSpPr txBox="1">
            <a:spLocks noGrp="1" noChangeArrowheads="1"/>
          </p:cNvSpPr>
          <p:nvPr/>
        </p:nvSpPr>
        <p:spPr bwMode="auto">
          <a:xfrm>
            <a:off x="3869965" y="8664606"/>
            <a:ext cx="3001198" cy="49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179261E-59A2-4B10-A123-D3D8B2CBD63A}" type="slidenum">
              <a:rPr lang="en-GB" sz="1200" b="1">
                <a:latin typeface="Times New Roman" pitchFamily="18" charset="0"/>
              </a:rPr>
              <a:pPr algn="r">
                <a:spcBef>
                  <a:spcPct val="0"/>
                </a:spcBef>
              </a:pPr>
              <a:t>87</a:t>
            </a:fld>
            <a:endParaRPr lang="en-GB" sz="1200" b="1">
              <a:latin typeface="Times New Roman" pitchFamily="18" charset="0"/>
            </a:endParaRPr>
          </a:p>
        </p:txBody>
      </p:sp>
      <p:sp>
        <p:nvSpPr>
          <p:cNvPr id="207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Chapter Name</a:t>
            </a:r>
          </a:p>
        </p:txBody>
      </p:sp>
      <p:sp>
        <p:nvSpPr>
          <p:cNvPr id="211971" name="Rectangle 5"/>
          <p:cNvSpPr txBox="1">
            <a:spLocks noGrp="1" noChangeArrowheads="1"/>
          </p:cNvSpPr>
          <p:nvPr/>
        </p:nvSpPr>
        <p:spPr bwMode="auto">
          <a:xfrm>
            <a:off x="3869965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September 98</a:t>
            </a:r>
          </a:p>
        </p:txBody>
      </p:sp>
      <p:sp>
        <p:nvSpPr>
          <p:cNvPr id="211972" name="Rectangle 7"/>
          <p:cNvSpPr txBox="1">
            <a:spLocks noGrp="1" noChangeArrowheads="1"/>
          </p:cNvSpPr>
          <p:nvPr/>
        </p:nvSpPr>
        <p:spPr bwMode="auto">
          <a:xfrm>
            <a:off x="3869965" y="8664606"/>
            <a:ext cx="3001198" cy="49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C91129A2-DA8D-439F-A1C7-A948219F6EB3}" type="slidenum">
              <a:rPr lang="en-GB" sz="1200" b="1">
                <a:latin typeface="Times New Roman" pitchFamily="18" charset="0"/>
              </a:rPr>
              <a:pPr algn="r">
                <a:spcBef>
                  <a:spcPct val="0"/>
                </a:spcBef>
              </a:pPr>
              <a:t>88</a:t>
            </a:fld>
            <a:endParaRPr lang="en-GB" sz="1200" b="1">
              <a:latin typeface="Times New Roman" pitchFamily="18" charset="0"/>
            </a:endParaRPr>
          </a:p>
        </p:txBody>
      </p:sp>
      <p:sp>
        <p:nvSpPr>
          <p:cNvPr id="2119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Chapter Name</a:t>
            </a:r>
          </a:p>
        </p:txBody>
      </p:sp>
      <p:sp>
        <p:nvSpPr>
          <p:cNvPr id="214019" name="Rectangle 5"/>
          <p:cNvSpPr txBox="1">
            <a:spLocks noGrp="1" noChangeArrowheads="1"/>
          </p:cNvSpPr>
          <p:nvPr/>
        </p:nvSpPr>
        <p:spPr bwMode="auto">
          <a:xfrm>
            <a:off x="3869965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September 98</a:t>
            </a:r>
          </a:p>
        </p:txBody>
      </p:sp>
      <p:sp>
        <p:nvSpPr>
          <p:cNvPr id="214020" name="Rectangle 7"/>
          <p:cNvSpPr txBox="1">
            <a:spLocks noGrp="1" noChangeArrowheads="1"/>
          </p:cNvSpPr>
          <p:nvPr/>
        </p:nvSpPr>
        <p:spPr bwMode="auto">
          <a:xfrm>
            <a:off x="3869965" y="8664606"/>
            <a:ext cx="3001198" cy="49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B0A72411-D566-499F-8B80-8684A526ABEB}" type="slidenum">
              <a:rPr lang="en-GB" sz="1200" b="1">
                <a:latin typeface="Times New Roman" pitchFamily="18" charset="0"/>
              </a:rPr>
              <a:pPr algn="r">
                <a:spcBef>
                  <a:spcPct val="0"/>
                </a:spcBef>
              </a:pPr>
              <a:t>89</a:t>
            </a:fld>
            <a:endParaRPr lang="en-GB" sz="1200" b="1">
              <a:latin typeface="Times New Roman" pitchFamily="18" charset="0"/>
            </a:endParaRPr>
          </a:p>
        </p:txBody>
      </p:sp>
      <p:sp>
        <p:nvSpPr>
          <p:cNvPr id="214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Chapter Name</a:t>
            </a:r>
          </a:p>
        </p:txBody>
      </p:sp>
      <p:sp>
        <p:nvSpPr>
          <p:cNvPr id="216067" name="Rectangle 5"/>
          <p:cNvSpPr txBox="1">
            <a:spLocks noGrp="1" noChangeArrowheads="1"/>
          </p:cNvSpPr>
          <p:nvPr/>
        </p:nvSpPr>
        <p:spPr bwMode="auto">
          <a:xfrm>
            <a:off x="3869965" y="0"/>
            <a:ext cx="3001198" cy="4261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GB" sz="1200" b="1">
                <a:latin typeface="Times New Roman" pitchFamily="18" charset="0"/>
              </a:rPr>
              <a:t>September 98</a:t>
            </a:r>
          </a:p>
        </p:txBody>
      </p:sp>
      <p:sp>
        <p:nvSpPr>
          <p:cNvPr id="216068" name="Rectangle 7"/>
          <p:cNvSpPr txBox="1">
            <a:spLocks noGrp="1" noChangeArrowheads="1"/>
          </p:cNvSpPr>
          <p:nvPr/>
        </p:nvSpPr>
        <p:spPr bwMode="auto">
          <a:xfrm>
            <a:off x="3869965" y="8664606"/>
            <a:ext cx="3001198" cy="497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6C312341-2B86-40C3-988B-431A63BD0FEC}" type="slidenum">
              <a:rPr lang="en-GB" sz="1200" b="1">
                <a:latin typeface="Times New Roman" pitchFamily="18" charset="0"/>
              </a:rPr>
              <a:pPr algn="r">
                <a:spcBef>
                  <a:spcPct val="0"/>
                </a:spcBef>
              </a:pPr>
              <a:t>90</a:t>
            </a:fld>
            <a:endParaRPr lang="en-GB" sz="1200" b="1">
              <a:latin typeface="Times New Roman" pitchFamily="18" charset="0"/>
            </a:endParaRPr>
          </a:p>
        </p:txBody>
      </p:sp>
      <p:sp>
        <p:nvSpPr>
          <p:cNvPr id="2160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D9233-64DC-4F78-AEE9-7390D153E5AE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08547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085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C460F-D3E2-4F57-9992-4A4A20413FB2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1085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Chapter Name</a:t>
            </a:r>
          </a:p>
        </p:txBody>
      </p:sp>
      <p:sp>
        <p:nvSpPr>
          <p:cNvPr id="109571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smtClean="0"/>
              <a:t>September 98</a:t>
            </a:r>
          </a:p>
        </p:txBody>
      </p:sp>
      <p:sp>
        <p:nvSpPr>
          <p:cNvPr id="1095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174AF-26C0-4469-9E75-7A08644FB197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095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49C15E-7FDE-45B8-BBDA-AD73B486C76D}" type="datetimeFigureOut">
              <a:rPr lang="en-US" smtClean="0"/>
              <a:pPr/>
              <a:t>11/15/2011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7D2767-0EF4-4D88-BF45-5F565DB739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6633"/>
                </a:solidFill>
                <a:latin typeface="Century Gothic" pitchFamily="34" charset="0"/>
              </a:rPr>
              <a:t>SQL: Data Definition, Constraints, and Basic Queries and Updates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381000"/>
            <a:ext cx="59150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19600"/>
            <a:ext cx="1866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 foreign keys may cause errors </a:t>
            </a:r>
          </a:p>
          <a:p>
            <a:pPr lvl="1"/>
            <a:r>
              <a:rPr lang="en-US" smtClean="0"/>
              <a:t>Specified either via: </a:t>
            </a:r>
          </a:p>
          <a:p>
            <a:pPr lvl="2">
              <a:buFont typeface="Arial" charset="0"/>
              <a:buChar char="•"/>
            </a:pPr>
            <a:r>
              <a:rPr lang="en-US" smtClean="0"/>
              <a:t>Circular references </a:t>
            </a:r>
          </a:p>
          <a:p>
            <a:pPr lvl="2">
              <a:buFont typeface="Arial" charset="0"/>
              <a:buChar char="•"/>
            </a:pPr>
            <a:r>
              <a:rPr lang="en-US" smtClean="0"/>
              <a:t>Or because they refer to a table that has not yet been created</a:t>
            </a:r>
          </a:p>
        </p:txBody>
      </p:sp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CREATE TABLE Command in SQL (cont’d.)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</a:t>
            </a:r>
            <a:r>
              <a:rPr lang="en-US" b="1" smtClean="0"/>
              <a:t>data types</a:t>
            </a:r>
          </a:p>
          <a:p>
            <a:pPr lvl="1"/>
            <a:r>
              <a:rPr lang="en-US" b="1" smtClean="0"/>
              <a:t>Numeric </a:t>
            </a:r>
            <a:r>
              <a:rPr lang="en-US" smtClean="0"/>
              <a:t>data types </a:t>
            </a:r>
          </a:p>
          <a:p>
            <a:pPr lvl="2">
              <a:buFont typeface="Arial" charset="0"/>
              <a:buChar char="•"/>
            </a:pPr>
            <a:r>
              <a:rPr lang="en-US" smtClean="0"/>
              <a:t>Integer numbers: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smtClean="0"/>
              <a:t>,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mtClean="0"/>
              <a:t>,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SMALLINT</a:t>
            </a:r>
          </a:p>
          <a:p>
            <a:pPr lvl="2">
              <a:buFont typeface="Arial" charset="0"/>
              <a:buChar char="•"/>
            </a:pPr>
            <a:r>
              <a:rPr lang="en-US" smtClean="0"/>
              <a:t>Floating-point (real) numbers: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mtClean="0"/>
              <a:t>or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REAL</a:t>
            </a:r>
            <a:r>
              <a:rPr lang="en-US" smtClean="0"/>
              <a:t>,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DOUBLE PRECISION</a:t>
            </a:r>
          </a:p>
          <a:p>
            <a:pPr lvl="1"/>
            <a:r>
              <a:rPr lang="en-US" b="1" smtClean="0"/>
              <a:t>Character-string </a:t>
            </a:r>
            <a:r>
              <a:rPr lang="en-US" smtClean="0"/>
              <a:t>data types </a:t>
            </a:r>
          </a:p>
          <a:p>
            <a:pPr lvl="2">
              <a:buFont typeface="Arial" charset="0"/>
              <a:buChar char="•"/>
            </a:pPr>
            <a:r>
              <a:rPr lang="en-US" smtClean="0"/>
              <a:t>Fixed length: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CHAR(</a:t>
            </a:r>
            <a:r>
              <a:rPr lang="en-US" i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mtClean="0"/>
              <a:t>,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CHARACTER(</a:t>
            </a:r>
            <a:r>
              <a:rPr lang="en-US" i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>
              <a:buFont typeface="Arial" charset="0"/>
              <a:buChar char="•"/>
            </a:pPr>
            <a:r>
              <a:rPr lang="en-US" smtClean="0"/>
              <a:t>Varying length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: VARCHAR(</a:t>
            </a:r>
            <a:r>
              <a:rPr lang="en-US" i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mtClean="0">
                <a:cs typeface="Courier New" pitchFamily="49" charset="0"/>
              </a:rPr>
              <a:t>,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CHAR VARYING(</a:t>
            </a:r>
            <a:r>
              <a:rPr lang="en-US" i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mtClean="0">
                <a:cs typeface="Courier New" pitchFamily="49" charset="0"/>
              </a:rPr>
              <a:t>,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CHARACTER VARYING(</a:t>
            </a:r>
            <a:r>
              <a:rPr lang="en-US" i="1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Attribute Data Types and Domains in SQL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Boolean</a:t>
            </a:r>
            <a:r>
              <a:rPr lang="en-US" dirty="0" smtClean="0"/>
              <a:t> data type 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Values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TRUE </a:t>
            </a:r>
            <a:r>
              <a:rPr lang="en-US" dirty="0" smtClean="0"/>
              <a:t>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FALSE </a:t>
            </a:r>
            <a:r>
              <a:rPr lang="en-US" dirty="0" smtClean="0"/>
              <a:t>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NULL</a:t>
            </a:r>
          </a:p>
          <a:p>
            <a:pPr lvl="1"/>
            <a:r>
              <a:rPr lang="en-US" b="1" dirty="0" smtClean="0"/>
              <a:t>DATE</a:t>
            </a:r>
            <a:r>
              <a:rPr lang="en-US" dirty="0" smtClean="0"/>
              <a:t> data type 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Ten positions</a:t>
            </a:r>
          </a:p>
          <a:p>
            <a:pPr lvl="2">
              <a:buFont typeface="Arial" charset="0"/>
              <a:buChar char="•"/>
            </a:pPr>
            <a:r>
              <a:rPr lang="en-US" dirty="0" smtClean="0">
                <a:cs typeface="Courier New" pitchFamily="49" charset="0"/>
              </a:rPr>
              <a:t>Components are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YEAR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MONTH</a:t>
            </a:r>
            <a:r>
              <a:rPr lang="en-US" dirty="0" smtClean="0"/>
              <a:t>, </a:t>
            </a:r>
            <a:r>
              <a:rPr lang="en-US" dirty="0" smtClean="0">
                <a:cs typeface="Courier New" pitchFamily="49" charset="0"/>
              </a:rPr>
              <a:t>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DAY </a:t>
            </a:r>
            <a:r>
              <a:rPr lang="en-US" dirty="0" smtClean="0">
                <a:cs typeface="Courier New" pitchFamily="49" charset="0"/>
              </a:rPr>
              <a:t>in the form YYYY-MM-DD</a:t>
            </a:r>
          </a:p>
        </p:txBody>
      </p:sp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Attribute Data Types and Domains in SQL (cont’d.)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Domain </a:t>
            </a:r>
          </a:p>
          <a:p>
            <a:pPr lvl="1"/>
            <a:r>
              <a:rPr lang="en-US" smtClean="0"/>
              <a:t>Name used with the attribute specification</a:t>
            </a:r>
          </a:p>
          <a:p>
            <a:pPr lvl="1"/>
            <a:r>
              <a:rPr lang="en-US" smtClean="0"/>
              <a:t>Makes it easier to change the data type for a domain that is used by numerous attributes </a:t>
            </a:r>
          </a:p>
          <a:p>
            <a:pPr lvl="1"/>
            <a:r>
              <a:rPr lang="en-US" smtClean="0"/>
              <a:t>Improves schema readability</a:t>
            </a:r>
          </a:p>
          <a:p>
            <a:pPr lvl="1"/>
            <a:r>
              <a:rPr lang="en-US" smtClean="0">
                <a:cs typeface="Courier New" pitchFamily="49" charset="0"/>
              </a:rPr>
              <a:t>Example:</a:t>
            </a:r>
          </a:p>
          <a:p>
            <a:pPr lvl="2">
              <a:buFont typeface="Arial" charset="0"/>
              <a:buChar char="•"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CREATE DOMAIN SSN_TYPE AS CHAR(9);</a:t>
            </a:r>
          </a:p>
        </p:txBody>
      </p:sp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Attribute Data Types and Domains in SQL (cont’d.)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constraints:</a:t>
            </a:r>
          </a:p>
          <a:p>
            <a:pPr lvl="1"/>
            <a:r>
              <a:rPr lang="en-US" smtClean="0"/>
              <a:t>Key and referential integrity constraints</a:t>
            </a:r>
          </a:p>
          <a:p>
            <a:pPr lvl="1"/>
            <a:r>
              <a:rPr lang="en-US" smtClean="0"/>
              <a:t>Restrictions on attribute domains and NULLs</a:t>
            </a:r>
          </a:p>
          <a:p>
            <a:pPr lvl="1"/>
            <a:r>
              <a:rPr lang="en-US" smtClean="0"/>
              <a:t>Constraints on individual tuples within a relation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Specifying Constraints in SQL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NOT NULL 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NULL </a:t>
            </a:r>
            <a:r>
              <a:rPr lang="en-US" smtClean="0"/>
              <a:t>is not permitted for a particular attribute</a:t>
            </a:r>
          </a:p>
          <a:p>
            <a:r>
              <a:rPr lang="en-US" smtClean="0"/>
              <a:t>Default value</a:t>
            </a:r>
          </a:p>
          <a:p>
            <a:pPr lvl="1"/>
            <a:r>
              <a:rPr lang="en-US" b="1" smtClean="0">
                <a:latin typeface="Courier New" pitchFamily="49" charset="0"/>
                <a:cs typeface="Courier New" pitchFamily="49" charset="0"/>
              </a:rPr>
              <a:t>DEFAULT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&lt;value&gt; </a:t>
            </a:r>
          </a:p>
          <a:p>
            <a:r>
              <a:rPr lang="en-US" b="1" smtClean="0">
                <a:latin typeface="Courier New" pitchFamily="49" charset="0"/>
                <a:cs typeface="Courier New" pitchFamily="49" charset="0"/>
              </a:rPr>
              <a:t>CHECK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mtClean="0"/>
              <a:t>clause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Dnumber INT NOT NULL CHECK (Dnumber &gt; 0 AND Dnumber &lt; 21);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Specifying Attribute Constraints and Attribute Defaults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671513"/>
            <a:ext cx="81248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Courier New" pitchFamily="49" charset="0"/>
                <a:cs typeface="Courier New" pitchFamily="49" charset="0"/>
              </a:rPr>
              <a:t>PRIMARY KEY </a:t>
            </a:r>
            <a:r>
              <a:rPr lang="en-US" smtClean="0"/>
              <a:t>clause </a:t>
            </a:r>
          </a:p>
          <a:p>
            <a:pPr lvl="1"/>
            <a:r>
              <a:rPr lang="en-US" smtClean="0"/>
              <a:t>Specifies one or more attributes that make up the primary key of a relation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Dnumber INT PRIMARY KEY;</a:t>
            </a:r>
          </a:p>
          <a:p>
            <a:r>
              <a:rPr lang="en-US" b="1" smtClean="0">
                <a:latin typeface="Courier New" pitchFamily="49" charset="0"/>
                <a:cs typeface="Courier New" pitchFamily="49" charset="0"/>
              </a:rPr>
              <a:t>UNIQUE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mtClean="0"/>
              <a:t>clause </a:t>
            </a:r>
          </a:p>
          <a:p>
            <a:pPr lvl="1"/>
            <a:r>
              <a:rPr lang="en-US" smtClean="0"/>
              <a:t>Specifies alternate (secondary) keys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Dname VARCHAR(15) UNIQUE;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Specifying Key and Referential Integrity Constraints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latin typeface="Courier New" pitchFamily="49" charset="0"/>
                <a:cs typeface="Courier New" pitchFamily="49" charset="0"/>
              </a:rPr>
              <a:t>FOREIGN</a:t>
            </a:r>
            <a:r>
              <a:rPr lang="en-US" b="1" smtClean="0"/>
              <a:t>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KEY</a:t>
            </a:r>
            <a:r>
              <a:rPr lang="en-US" b="1" smtClean="0"/>
              <a:t> </a:t>
            </a:r>
            <a:r>
              <a:rPr lang="en-US" smtClean="0"/>
              <a:t>clause</a:t>
            </a:r>
          </a:p>
          <a:p>
            <a:pPr lvl="1"/>
            <a:r>
              <a:rPr lang="en-US" smtClean="0"/>
              <a:t>Default operation: reject update on violation</a:t>
            </a:r>
          </a:p>
          <a:p>
            <a:pPr lvl="1"/>
            <a:r>
              <a:rPr lang="en-US" smtClean="0"/>
              <a:t>Attach </a:t>
            </a:r>
            <a:r>
              <a:rPr lang="en-US" b="1" smtClean="0"/>
              <a:t>referential triggered action </a:t>
            </a:r>
            <a:r>
              <a:rPr lang="en-US" smtClean="0"/>
              <a:t>clause</a:t>
            </a:r>
          </a:p>
          <a:p>
            <a:pPr lvl="2">
              <a:buFont typeface="Arial" charset="0"/>
              <a:buChar char="•"/>
            </a:pPr>
            <a:r>
              <a:rPr lang="en-US" smtClean="0"/>
              <a:t>Options include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SET NULL</a:t>
            </a:r>
            <a:r>
              <a:rPr lang="en-US" smtClean="0"/>
              <a:t>,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CASCADE</a:t>
            </a:r>
            <a:r>
              <a:rPr lang="en-US" smtClean="0"/>
              <a:t>,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SET DEFAULT</a:t>
            </a:r>
          </a:p>
          <a:p>
            <a:pPr lvl="2">
              <a:buFont typeface="Arial" charset="0"/>
              <a:buChar char="•"/>
            </a:pPr>
            <a:r>
              <a:rPr lang="en-US" smtClean="0"/>
              <a:t>Action taken by the DBMS for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SET NULL</a:t>
            </a:r>
            <a:r>
              <a:rPr lang="en-US" smtClean="0"/>
              <a:t> or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SET DEFAULT</a:t>
            </a:r>
            <a:r>
              <a:rPr lang="en-US" smtClean="0"/>
              <a:t> is the same for both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ON DELETE</a:t>
            </a:r>
            <a:r>
              <a:rPr lang="en-US" smtClean="0"/>
              <a:t>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ON UPDATE</a:t>
            </a:r>
          </a:p>
          <a:p>
            <a:pPr lvl="2">
              <a:buFont typeface="Arial" charset="0"/>
              <a:buChar char="•"/>
            </a:pPr>
            <a:r>
              <a:rPr lang="en-US" smtClean="0">
                <a:latin typeface="Courier New" pitchFamily="49" charset="0"/>
                <a:cs typeface="Courier New" pitchFamily="49" charset="0"/>
              </a:rPr>
              <a:t>CASCADE</a:t>
            </a:r>
            <a:r>
              <a:rPr lang="en-US" smtClean="0"/>
              <a:t> option suitable for “relationship” relations</a:t>
            </a:r>
          </a:p>
        </p:txBody>
      </p:sp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Specifying Key and Referential Integrity Constraints (cont’d.)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SQL Data Definition and Data Types</a:t>
            </a:r>
          </a:p>
          <a:p>
            <a:r>
              <a:rPr lang="en-US" smtClean="0"/>
              <a:t>Specifying Constraints in SQL</a:t>
            </a:r>
          </a:p>
          <a:p>
            <a:r>
              <a:rPr lang="en-US" smtClean="0"/>
              <a:t>Basic Retrieval Queries in SQL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mtClean="0"/>
              <a:t>,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smtClean="0"/>
              <a:t>, and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UPDATE</a:t>
            </a:r>
            <a:r>
              <a:rPr lang="en-US" smtClean="0"/>
              <a:t> Statements in SQL</a:t>
            </a:r>
          </a:p>
          <a:p>
            <a:r>
              <a:rPr lang="en-US" smtClean="0"/>
              <a:t>Additional Features of SQL</a:t>
            </a:r>
          </a:p>
        </p:txBody>
      </p:sp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 Outline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CHECK </a:t>
            </a:r>
            <a:r>
              <a:rPr lang="en-US" smtClean="0"/>
              <a:t>clauses at the end of a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CREATE TABLE</a:t>
            </a:r>
            <a:r>
              <a:rPr lang="en-US" smtClean="0"/>
              <a:t> statement</a:t>
            </a:r>
          </a:p>
          <a:p>
            <a:pPr lvl="1"/>
            <a:r>
              <a:rPr lang="en-US" smtClean="0"/>
              <a:t>Apply to each tuple individually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CHECK (Dept_create_date &lt;= Mgr_start_date);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Specifying Constraints on Tuples Using CHECK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mtClean="0"/>
              <a:t> statement</a:t>
            </a:r>
          </a:p>
          <a:p>
            <a:pPr lvl="1"/>
            <a:r>
              <a:rPr lang="en-US" smtClean="0"/>
              <a:t>One basic statement for retrieving information from a database</a:t>
            </a:r>
          </a:p>
          <a:p>
            <a:r>
              <a:rPr lang="en-US" smtClean="0"/>
              <a:t>SQL allows a table to have two or more tuples that are identical in all their attribute values</a:t>
            </a:r>
          </a:p>
          <a:p>
            <a:pPr lvl="1"/>
            <a:r>
              <a:rPr lang="en-US" smtClean="0"/>
              <a:t>Unlike relational model</a:t>
            </a:r>
          </a:p>
          <a:p>
            <a:pPr lvl="1"/>
            <a:r>
              <a:rPr lang="en-US" smtClean="0"/>
              <a:t>Multiset or bag behavior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Retrieval Queries in SQL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form of 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smtClean="0"/>
              <a:t> statement: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SELECT-FROM-WHERE Structure of Basic SQL Queries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3072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Query 3.1 All columns, all rows</a:t>
            </a:r>
            <a:endParaRPr lang="en-US" sz="4400" smtClean="0">
              <a:solidFill>
                <a:schemeClr val="tx1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1050"/>
            <a:ext cx="7581900" cy="4114800"/>
          </a:xfrm>
        </p:spPr>
        <p:txBody>
          <a:bodyPr/>
          <a:lstStyle/>
          <a:p>
            <a:pPr marL="261938" indent="-261938" algn="just" defTabSz="3635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List full details of all DVDs.</a:t>
            </a:r>
          </a:p>
          <a:p>
            <a:pPr marL="261938" indent="-261938" algn="just" defTabSz="363538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z="2400" smtClean="0"/>
          </a:p>
          <a:p>
            <a:pPr marL="261938" indent="-261938" algn="just" defTabSz="3635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/>
              <a:t>	 </a:t>
            </a:r>
            <a:r>
              <a:rPr lang="en-US" b="1" smtClean="0"/>
              <a:t>SELECT</a:t>
            </a:r>
            <a:r>
              <a:rPr lang="en-US" smtClean="0"/>
              <a:t> catalogNo, title, genre, rating</a:t>
            </a:r>
          </a:p>
          <a:p>
            <a:pPr marL="261938" indent="-261938" algn="just" defTabSz="3635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    </a:t>
            </a:r>
            <a:r>
              <a:rPr lang="en-US" b="1" smtClean="0"/>
              <a:t>FROM</a:t>
            </a:r>
            <a:r>
              <a:rPr lang="en-US" smtClean="0"/>
              <a:t> DVD;</a:t>
            </a:r>
          </a:p>
          <a:p>
            <a:pPr marL="261938" indent="-261938" algn="just" defTabSz="363538"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sz="2400" smtClean="0"/>
          </a:p>
          <a:p>
            <a:pPr marL="261938" indent="-261938" algn="just" defTabSz="36353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mtClean="0"/>
              <a:t>Can use * as an abbreviation for ‘all columns’:</a:t>
            </a:r>
          </a:p>
          <a:p>
            <a:pPr marL="261938" indent="-261938" algn="just" defTabSz="363538" eaLnBrk="1" hangingPunct="1">
              <a:lnSpc>
                <a:spcPct val="30000"/>
              </a:lnSpc>
            </a:pPr>
            <a:endParaRPr lang="en-US" smtClean="0"/>
          </a:p>
          <a:p>
            <a:pPr marL="261938" indent="-261938" algn="just" defTabSz="3635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		</a:t>
            </a:r>
            <a:r>
              <a:rPr lang="en-US" sz="2800" b="1" smtClean="0"/>
              <a:t>SELECT</a:t>
            </a:r>
            <a:r>
              <a:rPr lang="en-US" sz="2800" smtClean="0"/>
              <a:t> *</a:t>
            </a:r>
          </a:p>
          <a:p>
            <a:pPr marL="261938" indent="-261938" algn="just" defTabSz="3635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		</a:t>
            </a:r>
            <a:r>
              <a:rPr lang="en-US" sz="2800" b="1" smtClean="0"/>
              <a:t>FROM</a:t>
            </a:r>
            <a:r>
              <a:rPr lang="en-US" sz="2800" smtClean="0"/>
              <a:t> DVD;</a:t>
            </a:r>
          </a:p>
          <a:p>
            <a:pPr marL="687388" lvl="1" algn="just" defTabSz="363538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>
              <a:latin typeface="Trebuchet MS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C67F43-EC4F-4704-BA8C-686FFA5C2CA0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sz="4000" smtClean="0"/>
              <a:t>Query 3.1 All columns, all rows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5C9C3D-71E4-4164-973B-BC1E5AC2263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0484" name="Content Placeholder 5" descr="Table_3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2357438"/>
            <a:ext cx="7000875" cy="39290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200" smtClean="0"/>
              <a:t>Query 3.2  Specific columns, all rows</a:t>
            </a:r>
            <a:endParaRPr lang="en-US" sz="4200" smtClean="0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2051050"/>
            <a:ext cx="80137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r>
              <a:rPr lang="en-US" sz="2800" smtClean="0"/>
              <a:t>List the catalog number, title and genre of all DVDs.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mtClean="0"/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SELECT</a:t>
            </a:r>
            <a:r>
              <a:rPr lang="en-US" sz="2600" smtClean="0"/>
              <a:t> catalogNo, title, genre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FROM</a:t>
            </a:r>
            <a:r>
              <a:rPr lang="en-US" sz="2600" smtClean="0"/>
              <a:t> DVD;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12C0B4-9B75-4FAC-9BB2-7708F3A62B0C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200" smtClean="0"/>
              <a:t>Table 3.2  Specific Columns, All Rows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6A41DB-3050-4F07-B3D6-E9A279ED1F5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22532" name="Content Placeholder 5" descr="Table_3_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2000250"/>
            <a:ext cx="6643687" cy="45005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14313"/>
            <a:ext cx="7793038" cy="1462087"/>
          </a:xfrm>
        </p:spPr>
        <p:txBody>
          <a:bodyPr/>
          <a:lstStyle/>
          <a:p>
            <a:pPr algn="just" eaLnBrk="1" hangingPunct="1"/>
            <a:r>
              <a:rPr lang="en-US" sz="4400" smtClean="0"/>
              <a:t>Query 3.3 Use of DISTINCT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2017713"/>
            <a:ext cx="746125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b="1" smtClean="0">
                <a:latin typeface="Trebuchet MS" pitchFamily="34" charset="0"/>
              </a:rPr>
              <a:t>	</a:t>
            </a:r>
            <a:r>
              <a:rPr lang="en-US" smtClean="0"/>
              <a:t>List all DVD genres.</a:t>
            </a:r>
          </a:p>
          <a:p>
            <a:pPr algn="just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mtClean="0"/>
          </a:p>
          <a:p>
            <a:pPr lvl="1" algn="just" eaLnBrk="1" hangingPunct="1"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z="2600" b="1" smtClean="0"/>
              <a:t>SELECT</a:t>
            </a:r>
            <a:r>
              <a:rPr lang="en-US" sz="2600" smtClean="0"/>
              <a:t> genres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b="1" smtClean="0"/>
              <a:t>   FROM</a:t>
            </a:r>
            <a:r>
              <a:rPr lang="en-US" sz="2600" smtClean="0"/>
              <a:t> DVD;</a:t>
            </a:r>
          </a:p>
          <a:p>
            <a:pPr lvl="1" eaLnBrk="1" hangingPunct="1">
              <a:buFont typeface="Wingdings" pitchFamily="2" charset="2"/>
              <a:buNone/>
            </a:pPr>
            <a:endParaRPr lang="en-GB" sz="26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b="1" smtClean="0"/>
              <a:t>  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b="1" smtClean="0"/>
              <a:t>   </a:t>
            </a:r>
            <a:r>
              <a:rPr lang="en-US" sz="2600" b="1" smtClean="0"/>
              <a:t>SELECT</a:t>
            </a:r>
            <a:r>
              <a:rPr lang="en-US" sz="2600" smtClean="0"/>
              <a:t> </a:t>
            </a:r>
            <a:r>
              <a:rPr lang="en-US" sz="2600" b="1" smtClean="0"/>
              <a:t>DISTINCT</a:t>
            </a:r>
            <a:r>
              <a:rPr lang="en-US" sz="2600" smtClean="0"/>
              <a:t> genres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</a:t>
            </a:r>
            <a:r>
              <a:rPr lang="en-US" sz="2600" b="1" smtClean="0"/>
              <a:t>FROM</a:t>
            </a:r>
            <a:r>
              <a:rPr lang="en-US" sz="2600" smtClean="0"/>
              <a:t> DVD;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B3B7CDD9-5F14-47FE-987B-CA46BCFC8A4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787900" y="1773238"/>
            <a:ext cx="3097213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60" name="Picture 8" descr="Table3_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050" y="1628775"/>
            <a:ext cx="2620963" cy="2879725"/>
          </a:xfrm>
          <a:prstGeom prst="rect">
            <a:avLst/>
          </a:prstGeom>
          <a:noFill/>
        </p:spPr>
      </p:pic>
      <p:pic>
        <p:nvPicPr>
          <p:cNvPr id="23562" name="Picture 10" descr="Table3_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3225" y="4508500"/>
            <a:ext cx="3265488" cy="21097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7793038" cy="1462088"/>
          </a:xfrm>
        </p:spPr>
        <p:txBody>
          <a:bodyPr/>
          <a:lstStyle/>
          <a:p>
            <a:pPr algn="just" eaLnBrk="1" hangingPunct="1"/>
            <a:r>
              <a:rPr lang="en-US" sz="4400" smtClean="0"/>
              <a:t>Calculated Fields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7250" y="1857375"/>
            <a:ext cx="7993063" cy="44513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b="1" smtClean="0">
                <a:latin typeface="Trebuchet MS" pitchFamily="34" charset="0"/>
              </a:rPr>
              <a:t>	</a:t>
            </a:r>
            <a:r>
              <a:rPr lang="en-US" smtClean="0"/>
              <a:t>List the monthly salary for all staff, showing the staff number, name, position and monthly salary.</a:t>
            </a:r>
          </a:p>
          <a:p>
            <a:pPr lvl="1" algn="just" eaLnBrk="1" hangingPunct="1">
              <a:lnSpc>
                <a:spcPct val="0"/>
              </a:lnSpc>
              <a:buFont typeface="Wingdings" pitchFamily="2" charset="2"/>
              <a:buNone/>
            </a:pPr>
            <a:endParaRPr lang="en-US" sz="26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SELECT</a:t>
            </a:r>
            <a:r>
              <a:rPr lang="en-US" smtClean="0"/>
              <a:t> staffNo, name, position, salary/12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FROM</a:t>
            </a:r>
            <a:r>
              <a:rPr lang="en-US" sz="2600" smtClean="0"/>
              <a:t> Staff;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n-US" sz="2600" b="1" smtClean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EDA2B73C-B774-4EAD-820B-26CED15B03E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4581" name="Content Placeholder 6" descr="Table_3_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3951288"/>
            <a:ext cx="4572000" cy="22145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sz="4400" smtClean="0"/>
              <a:t>Calculated Fields</a:t>
            </a:r>
            <a:endParaRPr lang="en-US" sz="4400" smtClean="0">
              <a:solidFill>
                <a:schemeClr val="tx1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89138"/>
            <a:ext cx="8021638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To name column, use AS clause:</a:t>
            </a:r>
          </a:p>
          <a:p>
            <a:pPr eaLnBrk="1" hangingPunct="1">
              <a:lnSpc>
                <a:spcPct val="20000"/>
              </a:lnSpc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		</a:t>
            </a:r>
            <a:r>
              <a:rPr lang="en-US" b="1" smtClean="0"/>
              <a:t>SELECT</a:t>
            </a:r>
            <a:r>
              <a:rPr lang="en-US" smtClean="0"/>
              <a:t> staffNo, name, position,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            salary/12 </a:t>
            </a:r>
            <a:r>
              <a:rPr lang="en-US" b="1" smtClean="0"/>
              <a:t>AS </a:t>
            </a:r>
            <a:r>
              <a:rPr lang="en-US" smtClean="0"/>
              <a:t>monthlySalary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FROM</a:t>
            </a:r>
            <a:r>
              <a:rPr lang="en-US" smtClean="0"/>
              <a:t> Staff;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4816E0-C6BD-4D59-99C0-03BE99ABE3AA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SQL language </a:t>
            </a:r>
          </a:p>
          <a:p>
            <a:pPr lvl="1"/>
            <a:r>
              <a:rPr lang="en-US" smtClean="0"/>
              <a:t>Considered one of the major reasons for the commercial success of relational databases</a:t>
            </a:r>
          </a:p>
          <a:p>
            <a:r>
              <a:rPr lang="en-US" b="1" smtClean="0"/>
              <a:t>SQL </a:t>
            </a:r>
          </a:p>
          <a:p>
            <a:pPr lvl="1"/>
            <a:r>
              <a:rPr lang="en-US" b="1" smtClean="0"/>
              <a:t>Structured Query Language</a:t>
            </a:r>
          </a:p>
          <a:p>
            <a:pPr lvl="1"/>
            <a:r>
              <a:rPr lang="en-US" smtClean="0"/>
              <a:t>Statements for data definitions, queries, and updates (both DDL and DML)</a:t>
            </a:r>
          </a:p>
          <a:p>
            <a:pPr lvl="1"/>
            <a:r>
              <a:rPr lang="en-US" b="1" smtClean="0"/>
              <a:t>Core specification</a:t>
            </a:r>
          </a:p>
          <a:p>
            <a:pPr lvl="1"/>
            <a:r>
              <a:rPr lang="en-US" smtClean="0"/>
              <a:t>Plus specialized</a:t>
            </a:r>
            <a:r>
              <a:rPr lang="en-US" b="1" smtClean="0"/>
              <a:t> extensions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SQL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7793037" cy="1462088"/>
          </a:xfrm>
        </p:spPr>
        <p:txBody>
          <a:bodyPr/>
          <a:lstStyle/>
          <a:p>
            <a:pPr eaLnBrk="1" hangingPunct="1">
              <a:lnSpc>
                <a:spcPct val="30000"/>
              </a:lnSpc>
            </a:pPr>
            <a:r>
              <a:rPr lang="en-US" sz="4400" smtClean="0"/>
              <a:t>Result Table of Query 3.4</a:t>
            </a:r>
            <a:r>
              <a:rPr lang="en-US" sz="4000" smtClean="0"/>
              <a:t> 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F93BE109-B6FD-4D08-AAE1-5E05B7881AD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26631" name="Picture 7" descr="Table_3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060575"/>
            <a:ext cx="5761037" cy="3854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8115300" cy="1204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400" smtClean="0"/>
              <a:t>Row Selection (WHERE clause)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Five basic search conditions include:</a:t>
            </a:r>
          </a:p>
          <a:p>
            <a:pPr marL="742950" lvl="1" indent="-285750" eaLnBrk="1" hangingPunct="1"/>
            <a:r>
              <a:rPr lang="en-US" smtClean="0"/>
              <a:t>Comparison : compare the value of one expression to the value of another.</a:t>
            </a:r>
          </a:p>
          <a:p>
            <a:pPr marL="742950" lvl="1" indent="-285750" eaLnBrk="1" hangingPunct="1"/>
            <a:r>
              <a:rPr lang="en-US" smtClean="0"/>
              <a:t>Range: test whether value falls within a specified range.</a:t>
            </a:r>
          </a:p>
          <a:p>
            <a:pPr marL="742950" lvl="1" indent="-285750" eaLnBrk="1" hangingPunct="1"/>
            <a:r>
              <a:rPr lang="en-US" smtClean="0"/>
              <a:t>Set membership: test whether the value of an expression equals one of a set of values.</a:t>
            </a:r>
          </a:p>
          <a:p>
            <a:pPr marL="742950" lvl="1" indent="-285750" eaLnBrk="1" hangingPunct="1"/>
            <a:r>
              <a:rPr lang="en-US" smtClean="0"/>
              <a:t>Pattern match: test whether a string matches a specified pattern. </a:t>
            </a:r>
          </a:p>
          <a:p>
            <a:pPr marL="742950" lvl="1" indent="-285750" eaLnBrk="1" hangingPunct="1"/>
            <a:r>
              <a:rPr lang="en-US" smtClean="0"/>
              <a:t>Null: test whether a column has a unknown value.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0E1E36-AA14-4616-A00A-0EF5438A4E9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83534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Query 3.5 Comparison Search Condition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844675"/>
            <a:ext cx="7416800" cy="4664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rebuchet MS" pitchFamily="34" charset="0"/>
              </a:rPr>
              <a:t> </a:t>
            </a:r>
            <a:r>
              <a:rPr lang="en-US" smtClean="0"/>
              <a:t>List all staff with a salary greater than $40,000.</a:t>
            </a:r>
          </a:p>
          <a:p>
            <a:pPr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SELECT</a:t>
            </a:r>
            <a:r>
              <a:rPr lang="en-US" smtClean="0"/>
              <a:t> staffNo, name, position, salary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FROM</a:t>
            </a:r>
            <a:r>
              <a:rPr lang="en-US" smtClean="0"/>
              <a:t> Staff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WHERE</a:t>
            </a:r>
            <a:r>
              <a:rPr lang="en-US" smtClean="0"/>
              <a:t> salary &gt; 40000;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sz="2800" b="1" smtClean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15BB91F0-828D-4932-A37B-9815A51B847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28677" name="Content Placeholder 6" descr="Table_3_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0" y="3952875"/>
            <a:ext cx="5000625" cy="250031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Query 3.6  Range Search Condition</a:t>
            </a:r>
            <a:r>
              <a:rPr lang="en-US" sz="4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928813"/>
            <a:ext cx="80645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r>
              <a:rPr lang="en-US" smtClean="0"/>
              <a:t>List all staff with a salary between $45,000 and $50,000.</a:t>
            </a:r>
          </a:p>
          <a:p>
            <a:pPr algn="just" eaLnBrk="1" hangingPunct="1">
              <a:lnSpc>
                <a:spcPct val="0"/>
              </a:lnSpc>
              <a:buFont typeface="Wingdings" pitchFamily="2" charset="2"/>
              <a:buNone/>
            </a:pPr>
            <a:endParaRPr lang="en-US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SELECT</a:t>
            </a:r>
            <a:r>
              <a:rPr lang="en-US" smtClean="0"/>
              <a:t> staffNo, name, position, salary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FROM</a:t>
            </a:r>
            <a:r>
              <a:rPr lang="en-US" sz="2600" smtClean="0"/>
              <a:t> Staff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WHERE</a:t>
            </a:r>
            <a:r>
              <a:rPr lang="en-US" sz="2600" smtClean="0"/>
              <a:t> salary &gt;= 45000 </a:t>
            </a:r>
            <a:r>
              <a:rPr lang="en-US" sz="2600" b="1" smtClean="0"/>
              <a:t>AND</a:t>
            </a:r>
            <a:r>
              <a:rPr lang="en-US" sz="2600" smtClean="0"/>
              <a:t> salary &lt;=  50000;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	Here we use the logical operator AND in the WHERE clause to find the rows in the Staff table where the value in the salary column is between    $45 000 and $50 000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AD3D72-0B4E-4DEB-B555-7E558B8CE85D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Result 3.6  Range Search Condition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547CD2-9ED4-482B-AC0E-DB1E75DEAAAA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30724" name="Content Placeholder 5" descr="Table_3_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2492375"/>
            <a:ext cx="5357812" cy="27146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Query 3.6  Range Search Condition</a:t>
            </a:r>
            <a:endParaRPr lang="en-US" sz="4400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811213" y="2122488"/>
            <a:ext cx="7864475" cy="41148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en-US" smtClean="0"/>
              <a:t>	Also a negated version NOT BETWEEN.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en-US" smtClean="0"/>
              <a:t>	BETWEEN does not add much to SQL’s expressive power. Could also write:</a:t>
            </a:r>
          </a:p>
          <a:p>
            <a:pPr algn="just" eaLnBrk="1" hangingPunct="1">
              <a:lnSpc>
                <a:spcPct val="20000"/>
              </a:lnSpc>
            </a:pPr>
            <a:endParaRPr lang="en-US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 	</a:t>
            </a:r>
            <a:r>
              <a:rPr lang="en-US" b="1" smtClean="0"/>
              <a:t>SELECT</a:t>
            </a:r>
            <a:r>
              <a:rPr lang="en-US" smtClean="0"/>
              <a:t> staffNo, name, position, salary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FROM</a:t>
            </a:r>
            <a:r>
              <a:rPr lang="en-US" sz="2600" smtClean="0"/>
              <a:t> Staff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WHERE</a:t>
            </a:r>
            <a:r>
              <a:rPr lang="en-US" sz="2600" smtClean="0"/>
              <a:t> salary </a:t>
            </a:r>
            <a:r>
              <a:rPr lang="en-US" sz="2600" b="1" smtClean="0"/>
              <a:t>BETWEEN</a:t>
            </a:r>
            <a:r>
              <a:rPr lang="en-US" sz="2600" smtClean="0"/>
              <a:t> 45000 and 50000;</a:t>
            </a:r>
          </a:p>
          <a:p>
            <a:pPr lvl="1" algn="just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sz="260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en-US" smtClean="0"/>
              <a:t>	Useful, though, for a range of values.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32EAB-2C8E-4660-86BA-F2887497E507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7793037" cy="1462088"/>
          </a:xfrm>
        </p:spPr>
        <p:txBody>
          <a:bodyPr/>
          <a:lstStyle/>
          <a:p>
            <a:pPr algn="just" eaLnBrk="1" hangingPunct="1"/>
            <a:r>
              <a:rPr lang="en-US" sz="4400" smtClean="0"/>
              <a:t>Query 3.7  Set Membership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5813" y="2000250"/>
            <a:ext cx="7134225" cy="457200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en-US" sz="2800" smtClean="0"/>
              <a:t>List all DVDs in the Sci-Fi or Children genres.</a:t>
            </a:r>
          </a:p>
          <a:p>
            <a:pPr marL="0" indent="0" algn="just" eaLnBrk="1" hangingPunct="1">
              <a:lnSpc>
                <a:spcPct val="0"/>
              </a:lnSpc>
              <a:buFont typeface="Wingdings" pitchFamily="2" charset="2"/>
              <a:buNone/>
            </a:pPr>
            <a:endParaRPr lang="en-US" sz="2800" smtClean="0"/>
          </a:p>
          <a:p>
            <a:pPr marL="776288" lvl="1" indent="-3190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/>
              <a:t>SELECT</a:t>
            </a:r>
            <a:r>
              <a:rPr lang="en-US" sz="2600" smtClean="0"/>
              <a:t> catalogNo, title, genres</a:t>
            </a:r>
          </a:p>
          <a:p>
            <a:pPr marL="776288" lvl="1" indent="-3190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/>
              <a:t>FROM</a:t>
            </a:r>
            <a:r>
              <a:rPr lang="en-US" sz="2600" smtClean="0"/>
              <a:t> DVD</a:t>
            </a:r>
          </a:p>
          <a:p>
            <a:pPr marL="776288" lvl="1" indent="-319088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b="1" smtClean="0"/>
              <a:t>WHERE</a:t>
            </a:r>
            <a:r>
              <a:rPr lang="en-US" sz="2600" smtClean="0"/>
              <a:t> genre=‘Sci-Fi’ </a:t>
            </a:r>
            <a:r>
              <a:rPr lang="en-US" sz="2600" b="1" smtClean="0"/>
              <a:t>OR</a:t>
            </a:r>
            <a:r>
              <a:rPr lang="en-US" sz="2600" smtClean="0"/>
              <a:t> genre=‘Children’;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07A948E8-3565-4C40-B5E2-D584DC3238F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32773" name="Content Placeholder 6" descr="Table_3_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43063" y="4308475"/>
            <a:ext cx="4873625" cy="21113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sz="4400" smtClean="0"/>
              <a:t>Query 3.7  Set Membership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658813" y="2051050"/>
            <a:ext cx="8234362" cy="4114800"/>
          </a:xfrm>
        </p:spPr>
        <p:txBody>
          <a:bodyPr/>
          <a:lstStyle/>
          <a:p>
            <a:pPr marL="261938" indent="-261938" algn="just" eaLnBrk="1" hangingPunct="1">
              <a:lnSpc>
                <a:spcPct val="90000"/>
              </a:lnSpc>
            </a:pPr>
            <a:r>
              <a:rPr lang="en-US" smtClean="0"/>
              <a:t>There is a negated version (NOT IN). </a:t>
            </a:r>
          </a:p>
          <a:p>
            <a:pPr marL="261938" indent="-261938" algn="just" eaLnBrk="1" hangingPunct="1">
              <a:lnSpc>
                <a:spcPct val="90000"/>
              </a:lnSpc>
            </a:pPr>
            <a:r>
              <a:rPr lang="en-US" smtClean="0"/>
              <a:t>IN does not add much to SQL’s expressive power. Could have expressed this as:</a:t>
            </a:r>
          </a:p>
          <a:p>
            <a:pPr marL="625475" lvl="1" indent="-184150"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sz="2600" smtClean="0"/>
          </a:p>
          <a:p>
            <a:pPr marL="625475" lvl="1" indent="-1841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   </a:t>
            </a:r>
            <a:r>
              <a:rPr lang="en-US" sz="2600" b="1" smtClean="0"/>
              <a:t>SELECT</a:t>
            </a:r>
            <a:r>
              <a:rPr lang="en-US" sz="2600" smtClean="0"/>
              <a:t> catalogNo, title, genre</a:t>
            </a:r>
          </a:p>
          <a:p>
            <a:pPr marL="625475" lvl="1" indent="-1841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 </a:t>
            </a:r>
            <a:r>
              <a:rPr lang="en-US" sz="2600" b="1" smtClean="0"/>
              <a:t>FROM</a:t>
            </a:r>
            <a:r>
              <a:rPr lang="en-US" sz="2600" smtClean="0"/>
              <a:t> DVD</a:t>
            </a:r>
          </a:p>
          <a:p>
            <a:pPr marL="625475" lvl="1" indent="-1841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   </a:t>
            </a:r>
            <a:r>
              <a:rPr lang="en-US" sz="2600" b="1" smtClean="0"/>
              <a:t>WHERE</a:t>
            </a:r>
            <a:r>
              <a:rPr lang="en-US" sz="2600" smtClean="0"/>
              <a:t> genre IN (‘Sci-Fi’, ‘Children’);</a:t>
            </a:r>
          </a:p>
          <a:p>
            <a:pPr marL="261938" indent="-261938" algn="just" eaLnBrk="1" hangingPunct="1">
              <a:lnSpc>
                <a:spcPct val="10000"/>
              </a:lnSpc>
              <a:buFont typeface="Wingdings" pitchFamily="2" charset="2"/>
              <a:buNone/>
            </a:pPr>
            <a:endParaRPr lang="en-US" smtClean="0"/>
          </a:p>
          <a:p>
            <a:pPr marL="261938" indent="-261938" algn="just" eaLnBrk="1" hangingPunct="1">
              <a:lnSpc>
                <a:spcPct val="90000"/>
              </a:lnSpc>
            </a:pPr>
            <a:r>
              <a:rPr lang="en-US" smtClean="0"/>
              <a:t>IN is more efficient when set contains many values.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91F423-7DF9-45BC-AA95-DE411F06F0AD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pPr algn="just" eaLnBrk="1" hangingPunct="1"/>
            <a:r>
              <a:rPr lang="en-US" sz="4400" smtClean="0"/>
              <a:t>Query 3.8  Pattern Matching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2017713"/>
            <a:ext cx="78486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b="1" smtClean="0">
                <a:latin typeface="Trebuchet MS" pitchFamily="34" charset="0"/>
              </a:rPr>
              <a:t>	</a:t>
            </a:r>
            <a:r>
              <a:rPr lang="en-US" smtClean="0"/>
              <a:t>List all staff whose first name is Sally.</a:t>
            </a:r>
          </a:p>
          <a:p>
            <a:pPr algn="just" eaLnBrk="1" hangingPunct="1">
              <a:lnSpc>
                <a:spcPct val="0"/>
              </a:lnSpc>
              <a:buFont typeface="Wingdings" pitchFamily="2" charset="2"/>
              <a:buNone/>
            </a:pPr>
            <a:endParaRPr lang="en-US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	 </a:t>
            </a:r>
            <a:r>
              <a:rPr lang="en-US" b="1" smtClean="0"/>
              <a:t>SELECT</a:t>
            </a:r>
            <a:r>
              <a:rPr lang="en-US" smtClean="0"/>
              <a:t> staffNo, name, position, salary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smtClean="0"/>
              <a:t>FROM</a:t>
            </a:r>
            <a:r>
              <a:rPr lang="en-US" sz="2600" smtClean="0"/>
              <a:t> Staff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smtClean="0"/>
              <a:t>WHERE</a:t>
            </a:r>
            <a:r>
              <a:rPr lang="en-US" sz="2600" smtClean="0"/>
              <a:t> name LIKE ‘Sally%’;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3DE230C8-9EDE-41D2-A6B2-71362548D4E0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34821" name="Content Placeholder 6" descr="Table_3_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4084638"/>
            <a:ext cx="5329238" cy="236061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704850"/>
            <a:ext cx="7686675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Query 3.8  Pattern Matching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2122488"/>
            <a:ext cx="7797800" cy="4114800"/>
          </a:xfrm>
        </p:spPr>
        <p:txBody>
          <a:bodyPr/>
          <a:lstStyle/>
          <a:p>
            <a:pPr algn="just" eaLnBrk="1" hangingPunct="1">
              <a:spcAft>
                <a:spcPct val="25000"/>
              </a:spcAft>
            </a:pPr>
            <a:r>
              <a:rPr lang="en-US" sz="2800" smtClean="0"/>
              <a:t>SQL has two special pattern matching symbols:</a:t>
            </a:r>
          </a:p>
          <a:p>
            <a:pPr lvl="1" eaLnBrk="1" hangingPunct="1"/>
            <a:r>
              <a:rPr lang="en-US" sz="2600" smtClean="0"/>
              <a:t>%: sequence of zero or more characters;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2600" smtClean="0"/>
              <a:t>_ (underscore): any single character.</a:t>
            </a:r>
          </a:p>
          <a:p>
            <a:pPr algn="just" eaLnBrk="1" hangingPunct="1">
              <a:spcBef>
                <a:spcPct val="25000"/>
              </a:spcBef>
            </a:pPr>
            <a:r>
              <a:rPr lang="en-US" sz="2800" smtClean="0"/>
              <a:t>LIKE ‘Sally%’ means the first 5 characters must be Sally followed by anything.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3DD162-4D9E-48BE-9788-A3087F8BD5BD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Terminology:</a:t>
            </a:r>
          </a:p>
          <a:p>
            <a:pPr lvl="1"/>
            <a:r>
              <a:rPr lang="en-US" b="1" smtClean="0"/>
              <a:t>Table</a:t>
            </a:r>
            <a:r>
              <a:rPr lang="en-US" smtClean="0"/>
              <a:t>, </a:t>
            </a:r>
            <a:r>
              <a:rPr lang="en-US" b="1" smtClean="0"/>
              <a:t>row</a:t>
            </a:r>
            <a:r>
              <a:rPr lang="en-US" smtClean="0"/>
              <a:t>, and </a:t>
            </a:r>
            <a:r>
              <a:rPr lang="en-US" b="1" smtClean="0"/>
              <a:t>column</a:t>
            </a:r>
            <a:r>
              <a:rPr lang="en-US" smtClean="0"/>
              <a:t> used for relational model terms relation, tuple, and attribute</a:t>
            </a:r>
          </a:p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CREATE</a:t>
            </a:r>
            <a:r>
              <a:rPr lang="en-US" smtClean="0"/>
              <a:t> statement</a:t>
            </a:r>
          </a:p>
          <a:p>
            <a:pPr lvl="1"/>
            <a:r>
              <a:rPr lang="en-US" smtClean="0"/>
              <a:t>Main SQL command for data definition</a:t>
            </a: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SQL Data Definition and Data Types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Query 3.9  NULL Search Condition</a:t>
            </a:r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idx="1"/>
          </p:nvPr>
        </p:nvSpPr>
        <p:spPr>
          <a:xfrm>
            <a:off x="798513" y="2051050"/>
            <a:ext cx="81661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en-US" sz="2400" b="1" smtClean="0">
                <a:latin typeface="Trebuchet MS" pitchFamily="34" charset="0"/>
              </a:rPr>
              <a:t>	</a:t>
            </a:r>
            <a:r>
              <a:rPr lang="en-US" smtClean="0"/>
              <a:t>List the rentals that have no return date specified.</a:t>
            </a:r>
          </a:p>
          <a:p>
            <a:pPr algn="just" eaLnBrk="1" hangingPunct="1">
              <a:lnSpc>
                <a:spcPct val="90000"/>
              </a:lnSpc>
              <a:spcAft>
                <a:spcPct val="25000"/>
              </a:spcAft>
              <a:buFont typeface="Wingdings 2" pitchFamily="18" charset="2"/>
              <a:buNone/>
            </a:pPr>
            <a:r>
              <a:rPr lang="en-US" smtClean="0"/>
              <a:t>		</a:t>
            </a:r>
            <a:r>
              <a:rPr lang="en-US" b="1" smtClean="0"/>
              <a:t>SELECT</a:t>
            </a:r>
            <a:r>
              <a:rPr lang="en-US" smtClean="0"/>
              <a:t> deliveryNo, DVDNo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FROM</a:t>
            </a:r>
            <a:r>
              <a:rPr lang="en-US" sz="2600" smtClean="0"/>
              <a:t> DVDRental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WHERE</a:t>
            </a:r>
            <a:r>
              <a:rPr lang="en-US" sz="2600" smtClean="0"/>
              <a:t> dateReturn </a:t>
            </a:r>
            <a:r>
              <a:rPr lang="en-US" sz="2600" b="1" smtClean="0"/>
              <a:t>IS NULL</a:t>
            </a:r>
            <a:r>
              <a:rPr lang="en-US" sz="2600" smtClean="0"/>
              <a:t>;</a:t>
            </a:r>
          </a:p>
          <a:p>
            <a:pPr lvl="1" algn="just" eaLnBrk="1" hangingPunct="1">
              <a:lnSpc>
                <a:spcPct val="10000"/>
              </a:lnSpc>
              <a:buFont typeface="Wingdings" pitchFamily="2" charset="2"/>
              <a:buNone/>
            </a:pPr>
            <a:endParaRPr lang="en-US" sz="2600" smtClean="0"/>
          </a:p>
          <a:p>
            <a:pPr algn="just" eaLnBrk="1" hangingPunct="1">
              <a:lnSpc>
                <a:spcPct val="90000"/>
              </a:lnSpc>
              <a:spcAft>
                <a:spcPct val="25000"/>
              </a:spcAft>
              <a:buFont typeface="Wingdings 2" pitchFamily="18" charset="2"/>
              <a:buNone/>
            </a:pPr>
            <a:r>
              <a:rPr lang="en-US" smtClean="0"/>
              <a:t>	Have to test for null explicitly using special keyword IS NULL (IS NOT NULL).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953B4C-1766-4B59-9FD6-DC826AAA965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36870" name="Content Placeholder 6" descr="Table_3_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930775"/>
            <a:ext cx="43926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sz="4400" smtClean="0"/>
              <a:t>Sorting Results (ORDER BY)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8008937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r>
              <a:rPr lang="en-US" smtClean="0"/>
              <a:t>List all DVDs, sorted in descending order of genre.</a:t>
            </a:r>
          </a:p>
          <a:p>
            <a:pPr algn="just" eaLnBrk="1" hangingPunct="1">
              <a:lnSpc>
                <a:spcPct val="0"/>
              </a:lnSpc>
              <a:buFont typeface="Wingdings" pitchFamily="2" charset="2"/>
              <a:buNone/>
            </a:pPr>
            <a:endParaRPr lang="en-US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SELECT</a:t>
            </a:r>
            <a:r>
              <a:rPr lang="en-US" smtClean="0"/>
              <a:t> *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FROM</a:t>
            </a:r>
            <a:r>
              <a:rPr lang="en-US" sz="2600" smtClean="0"/>
              <a:t> DVD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ORDER BY </a:t>
            </a:r>
            <a:r>
              <a:rPr lang="en-US" sz="2600" smtClean="0"/>
              <a:t>genre </a:t>
            </a:r>
            <a:r>
              <a:rPr lang="en-US" sz="2600" b="1" smtClean="0"/>
              <a:t>DESC</a:t>
            </a:r>
            <a:r>
              <a:rPr lang="en-US" sz="2600" smtClean="0"/>
              <a:t>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480EC3-53A6-456C-9D26-8A5619F0FC3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38918" name="Content Placeholder 5" descr="Table_3_10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3716338"/>
            <a:ext cx="56435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Table 3.10  Single Column Ordering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83C71E-6913-402C-A0CE-C9F444043DF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827088" y="1989138"/>
            <a:ext cx="8008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en-US" sz="2600" b="1">
                <a:latin typeface="Trebuchet MS" pitchFamily="34" charset="0"/>
              </a:rPr>
              <a:t>	</a:t>
            </a:r>
            <a:r>
              <a:rPr lang="en-US" sz="2600">
                <a:latin typeface="Trebuchet MS" pitchFamily="34" charset="0"/>
              </a:rPr>
              <a:t>W</a:t>
            </a:r>
            <a:r>
              <a:rPr lang="en-US" sz="2600">
                <a:latin typeface="Constantia" pitchFamily="18" charset="0"/>
              </a:rPr>
              <a:t>e can add a minor ordering clause to sort the same genres on catalogNo: </a:t>
            </a:r>
          </a:p>
          <a:p>
            <a:pPr marL="273050" indent="-273050" algn="just" eaLnBrk="1" hangingPunct="1">
              <a:lnSpc>
                <a:spcPct val="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endParaRPr lang="en-US" sz="2800">
              <a:latin typeface="Constantia" pitchFamily="18" charset="0"/>
            </a:endParaRPr>
          </a:p>
          <a:p>
            <a:pPr marL="639763" lvl="1" indent="-246063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None/>
            </a:pPr>
            <a:r>
              <a:rPr lang="en-US" sz="2600">
                <a:latin typeface="Constantia" pitchFamily="18" charset="0"/>
              </a:rPr>
              <a:t>		</a:t>
            </a:r>
            <a:r>
              <a:rPr lang="en-US" sz="2600" b="1">
                <a:latin typeface="Constantia" pitchFamily="18" charset="0"/>
              </a:rPr>
              <a:t>ORDER BY </a:t>
            </a:r>
            <a:r>
              <a:rPr lang="en-US" sz="2600">
                <a:latin typeface="Constantia" pitchFamily="18" charset="0"/>
              </a:rPr>
              <a:t>genre </a:t>
            </a:r>
            <a:r>
              <a:rPr lang="en-US" sz="2600" b="1">
                <a:latin typeface="Constantia" pitchFamily="18" charset="0"/>
              </a:rPr>
              <a:t>DESC</a:t>
            </a:r>
            <a:r>
              <a:rPr lang="en-US" sz="2600">
                <a:latin typeface="Constantia" pitchFamily="18" charset="0"/>
              </a:rPr>
              <a:t>, catalogNo ASC;</a:t>
            </a:r>
          </a:p>
        </p:txBody>
      </p:sp>
      <p:pic>
        <p:nvPicPr>
          <p:cNvPr id="39945" name="Picture 9" descr="Table_3_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500438"/>
            <a:ext cx="5111750" cy="2851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Using the SQL Aggregate Functions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582613" y="2133600"/>
            <a:ext cx="8237537" cy="41148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ISO SQL standard defines five aggregate functions:</a:t>
            </a:r>
          </a:p>
          <a:p>
            <a:pPr algn="just" eaLnBrk="1" hangingPunct="1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en-US" b="1" smtClean="0"/>
              <a:t>COUNT</a:t>
            </a:r>
            <a:r>
              <a:rPr lang="en-US" smtClean="0"/>
              <a:t>  Returns number of values in specified column.</a:t>
            </a: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en-US" b="1" smtClean="0"/>
              <a:t>SUM</a:t>
            </a:r>
            <a:r>
              <a:rPr lang="en-US" smtClean="0"/>
              <a:t>	     Returns sum of values in specified column.</a:t>
            </a: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en-US" b="1" smtClean="0"/>
              <a:t>AVG</a:t>
            </a:r>
            <a:r>
              <a:rPr lang="en-US" smtClean="0"/>
              <a:t>	     Returns average of values in specified column.</a:t>
            </a: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en-US" b="1" smtClean="0"/>
              <a:t>MIN</a:t>
            </a:r>
            <a:r>
              <a:rPr lang="en-US" smtClean="0"/>
              <a:t>	     Returns smallest value in specified column.</a:t>
            </a:r>
          </a:p>
          <a:p>
            <a:pPr algn="just" eaLnBrk="1" hangingPunct="1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en-US" b="1" smtClean="0"/>
              <a:t>MAX</a:t>
            </a:r>
            <a:r>
              <a:rPr lang="en-US" smtClean="0"/>
              <a:t>	     Returns largest value in specified column.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329D7C-A3EF-4D52-B4D5-1F156B3D6246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Using the SQL Aggregate Functions</a:t>
            </a:r>
            <a:endParaRPr lang="en-US" sz="4400" b="1" smtClean="0">
              <a:latin typeface="Trebuchet MS" pitchFamily="34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22488"/>
            <a:ext cx="7945438" cy="4114800"/>
          </a:xfrm>
        </p:spPr>
        <p:txBody>
          <a:bodyPr/>
          <a:lstStyle/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Each operates on a single column of a table and returns  a single value. 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COUNT, MIN, and MAX apply to numeric and non-numeric fields, but SUM and AVG only for numeric fields. 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Apart from COUNT(*), each function eliminates nulls first and operates only on remaining non-null values.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20A7B1-0AFF-4A03-99D0-36346285F8B2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Using the SQL Aggregate Functions</a:t>
            </a:r>
            <a:endParaRPr lang="en-US" sz="4400" b="1" smtClean="0">
              <a:latin typeface="Trebuchet MS" pitchFamily="34" charset="0"/>
            </a:endParaRP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22488"/>
            <a:ext cx="8094663" cy="41148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en-US" sz="2800" smtClean="0"/>
              <a:t>COUNT(*) counts all rows of a table, regardless of whether nulls or duplicate values occur.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800" smtClean="0"/>
              <a:t>Can use DISTINCT before column name to eliminate duplicates. 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800" smtClean="0"/>
              <a:t>DISTINCT has no effect with MIN/MAX, but may have with SUM/AVG.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2F0F60-17F4-44DE-87DA-0E62FBAE0ECD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Using the SQL Aggregate Functions</a:t>
            </a:r>
            <a:endParaRPr lang="en-US" sz="4400" b="1" smtClean="0">
              <a:latin typeface="Trebuchet MS" pitchFamily="34" charset="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>
          <a:xfrm>
            <a:off x="801688" y="2122488"/>
            <a:ext cx="8018462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Aggregate functions can be used only in SELECT list and in HAVING clause.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If SELECT list includes an aggregate function and there is no GROUP BY clause, SELECT list cannot reference a column out with an aggregate function.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For example, following is illegal:</a:t>
            </a: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mtClean="0"/>
              <a:t>	 </a:t>
            </a:r>
            <a:r>
              <a:rPr lang="en-US" b="1" smtClean="0"/>
              <a:t>SELECT</a:t>
            </a:r>
            <a:r>
              <a:rPr lang="en-US" smtClean="0"/>
              <a:t> staffNo, </a:t>
            </a:r>
            <a:r>
              <a:rPr lang="en-US" b="1" smtClean="0"/>
              <a:t>COUNT</a:t>
            </a:r>
            <a:r>
              <a:rPr lang="en-US" smtClean="0"/>
              <a:t>(salary)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smtClean="0"/>
              <a:t>FROM</a:t>
            </a:r>
            <a:r>
              <a:rPr lang="en-US" sz="2600" smtClean="0"/>
              <a:t> Staff;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E3335D-FD9B-4D90-AF8C-33B5F70BE78E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00965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Query 3.11  Use of COUNT and SUM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714500"/>
            <a:ext cx="7797800" cy="44513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r>
              <a:rPr lang="en-US" sz="2800" smtClean="0"/>
              <a:t>List total number of staff with salary greater than $40,000 and the sum of their salaries.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sz="2800" smtClean="0"/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en-US" b="1" smtClean="0"/>
              <a:t>SELECT</a:t>
            </a:r>
            <a:r>
              <a:rPr lang="en-US" smtClean="0"/>
              <a:t> </a:t>
            </a:r>
            <a:r>
              <a:rPr lang="en-US" b="1" smtClean="0"/>
              <a:t>COUNT</a:t>
            </a:r>
            <a:r>
              <a:rPr lang="en-US" smtClean="0"/>
              <a:t>(staffNo) </a:t>
            </a:r>
            <a:r>
              <a:rPr lang="en-US" b="1" smtClean="0"/>
              <a:t>AS</a:t>
            </a:r>
            <a:r>
              <a:rPr lang="en-US" smtClean="0"/>
              <a:t> totalStaff,</a:t>
            </a:r>
            <a:r>
              <a:rPr lang="en-GB" smtClean="0"/>
              <a:t>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en-GB" smtClean="0"/>
              <a:t>                </a:t>
            </a:r>
            <a:r>
              <a:rPr lang="en-GB" b="1" smtClean="0"/>
              <a:t>SUM</a:t>
            </a:r>
            <a:r>
              <a:rPr lang="en-GB" smtClean="0"/>
              <a:t>(salary) </a:t>
            </a:r>
            <a:r>
              <a:rPr lang="en-GB" b="1" smtClean="0"/>
              <a:t>AS</a:t>
            </a:r>
            <a:r>
              <a:rPr lang="en-GB" smtClean="0"/>
              <a:t> totalSalary            </a:t>
            </a:r>
            <a:endParaRPr lang="en-US" smtClean="0"/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en-US" b="1" smtClean="0"/>
              <a:t>FROM</a:t>
            </a:r>
            <a:r>
              <a:rPr lang="en-US" smtClean="0"/>
              <a:t> Staff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en-US" b="1" smtClean="0"/>
              <a:t>WHERE</a:t>
            </a:r>
            <a:r>
              <a:rPr lang="en-US" smtClean="0"/>
              <a:t> salary &gt; 40000;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7EAE0E-3937-4D23-AB67-57F6A207BDF3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46085" name="Content Placeholder 5" descr="Table_3_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581525"/>
            <a:ext cx="457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14313"/>
            <a:ext cx="8332787" cy="1462087"/>
          </a:xfrm>
        </p:spPr>
        <p:txBody>
          <a:bodyPr/>
          <a:lstStyle/>
          <a:p>
            <a:pPr algn="just" eaLnBrk="1" hangingPunct="1"/>
            <a:r>
              <a:rPr lang="en-US" sz="4400" smtClean="0"/>
              <a:t>Query 3.12 Use of MIN, MAX, AVG</a:t>
            </a:r>
            <a:r>
              <a:rPr lang="en-US" sz="4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2325" y="1785938"/>
            <a:ext cx="7421563" cy="464343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smtClean="0"/>
              <a:t>	List the minimum, maximum, and average staff salary.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sz="2800" smtClean="0"/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en-US" sz="2500" smtClean="0"/>
              <a:t>	</a:t>
            </a:r>
            <a:r>
              <a:rPr lang="en-US" sz="2600" b="1" smtClean="0"/>
              <a:t>SELECT MIN</a:t>
            </a:r>
            <a:r>
              <a:rPr lang="en-US" sz="2600" smtClean="0"/>
              <a:t>(salary) </a:t>
            </a:r>
            <a:r>
              <a:rPr lang="en-US" sz="2600" b="1" smtClean="0"/>
              <a:t>AS</a:t>
            </a:r>
            <a:r>
              <a:rPr lang="en-US" sz="2600" smtClean="0"/>
              <a:t> minSalary,  </a:t>
            </a:r>
            <a:r>
              <a:rPr lang="en-GB" sz="2600" smtClean="0"/>
              <a:t> 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en-GB" sz="2600" smtClean="0"/>
              <a:t>                   </a:t>
            </a:r>
            <a:r>
              <a:rPr lang="en-GB" sz="2600" b="1" smtClean="0"/>
              <a:t>MAX</a:t>
            </a:r>
            <a:r>
              <a:rPr lang="en-GB" sz="2600" smtClean="0"/>
              <a:t>(salary) </a:t>
            </a:r>
            <a:r>
              <a:rPr lang="en-GB" sz="2600" b="1" smtClean="0"/>
              <a:t>AS</a:t>
            </a:r>
            <a:r>
              <a:rPr lang="en-GB" sz="2600" smtClean="0"/>
              <a:t> maxSalary,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en-GB" sz="2600" smtClean="0"/>
              <a:t>                   </a:t>
            </a:r>
            <a:r>
              <a:rPr lang="en-GB" sz="2600" b="1" smtClean="0"/>
              <a:t>AVG</a:t>
            </a:r>
            <a:r>
              <a:rPr lang="en-GB" sz="2600" smtClean="0"/>
              <a:t>(salary) </a:t>
            </a:r>
            <a:r>
              <a:rPr lang="en-GB" sz="2600" b="1" smtClean="0"/>
              <a:t>AS</a:t>
            </a:r>
            <a:r>
              <a:rPr lang="en-GB" sz="2600" smtClean="0"/>
              <a:t> avgSalary</a:t>
            </a:r>
            <a:endParaRPr lang="en-US" sz="2600" smtClean="0"/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en-US" sz="2600" smtClean="0"/>
              <a:t>	</a:t>
            </a:r>
            <a:r>
              <a:rPr lang="en-US" sz="2600" b="1" smtClean="0"/>
              <a:t>FROM</a:t>
            </a:r>
            <a:r>
              <a:rPr lang="en-US" sz="2600" smtClean="0"/>
              <a:t> Staff;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3A305586-8041-42EC-8AB5-8175F8BAEA40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7109" name="Rectangle 14"/>
          <p:cNvSpPr>
            <a:spLocks noChangeArrowheads="1"/>
          </p:cNvSpPr>
          <p:nvPr/>
        </p:nvSpPr>
        <p:spPr bwMode="auto">
          <a:xfrm>
            <a:off x="857250" y="785813"/>
            <a:ext cx="782320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>
                <a:latin typeface="Trebuchet MS" pitchFamily="34" charset="0"/>
              </a:rPr>
              <a:t>	</a:t>
            </a:r>
            <a:endParaRPr lang="en-US" sz="2800">
              <a:latin typeface="Trebuchet MS" pitchFamily="34" charset="0"/>
            </a:endParaRPr>
          </a:p>
        </p:txBody>
      </p:sp>
      <p:pic>
        <p:nvPicPr>
          <p:cNvPr id="47110" name="Content Placeholder 7" descr="Table_3_1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4848225"/>
            <a:ext cx="4373563" cy="17494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Grouping Results</a:t>
            </a:r>
            <a:r>
              <a:rPr lang="en-US" sz="4800" smtClean="0"/>
              <a:t>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1050"/>
            <a:ext cx="8018462" cy="41148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Use GROUP BY clause to get sub-totals.</a:t>
            </a:r>
          </a:p>
          <a:p>
            <a:pPr algn="just" eaLnBrk="1" hangingPunct="1"/>
            <a:r>
              <a:rPr lang="en-US" sz="2800" smtClean="0"/>
              <a:t>SELECT and GROUP BY closely integrated: each item in SELECT list must be </a:t>
            </a:r>
            <a:r>
              <a:rPr lang="en-US" sz="2800" i="1" smtClean="0"/>
              <a:t>single-valued per group</a:t>
            </a:r>
            <a:r>
              <a:rPr lang="en-US" sz="2800" smtClean="0"/>
              <a:t>, and SELECT clause may only contain:</a:t>
            </a:r>
          </a:p>
          <a:p>
            <a:pPr lvl="1" algn="just" eaLnBrk="1" hangingPunct="1"/>
            <a:r>
              <a:rPr lang="en-US" smtClean="0"/>
              <a:t>column names</a:t>
            </a:r>
          </a:p>
          <a:p>
            <a:pPr lvl="1" algn="just" eaLnBrk="1" hangingPunct="1"/>
            <a:r>
              <a:rPr lang="en-US" smtClean="0"/>
              <a:t>aggregate functions </a:t>
            </a:r>
          </a:p>
          <a:p>
            <a:pPr lvl="1" algn="just" eaLnBrk="1" hangingPunct="1"/>
            <a:r>
              <a:rPr lang="en-US" smtClean="0"/>
              <a:t>constants</a:t>
            </a:r>
          </a:p>
          <a:p>
            <a:pPr lvl="1" algn="just" eaLnBrk="1" hangingPunct="1"/>
            <a:r>
              <a:rPr lang="en-US" smtClean="0"/>
              <a:t>expression with combination of above.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C32FB8-B6CC-4260-9587-FDA2EE4AE7EF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SQL schema </a:t>
            </a:r>
          </a:p>
          <a:p>
            <a:pPr lvl="1"/>
            <a:r>
              <a:rPr lang="en-US" dirty="0" smtClean="0"/>
              <a:t>Identified by a </a:t>
            </a:r>
            <a:r>
              <a:rPr lang="en-US" b="1" dirty="0" smtClean="0"/>
              <a:t>schema name</a:t>
            </a:r>
          </a:p>
          <a:p>
            <a:r>
              <a:rPr lang="en-US" dirty="0" smtClean="0"/>
              <a:t>Schema </a:t>
            </a:r>
            <a:r>
              <a:rPr lang="en-US" b="1" dirty="0" smtClean="0"/>
              <a:t>elements</a:t>
            </a:r>
            <a:r>
              <a:rPr lang="en-US" dirty="0" smtClean="0"/>
              <a:t> include </a:t>
            </a:r>
          </a:p>
          <a:p>
            <a:pPr lvl="1"/>
            <a:r>
              <a:rPr lang="en-US" dirty="0" smtClean="0"/>
              <a:t>Tables, constraints, views, domains, and other constructs</a:t>
            </a:r>
          </a:p>
          <a:p>
            <a:r>
              <a:rPr lang="en-US" dirty="0" smtClean="0"/>
              <a:t>Each statement in SQL ends with a semicolon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Schema and Catalog Concepts in SQL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sz="4400" smtClean="0"/>
              <a:t>Grouping Results</a:t>
            </a:r>
            <a:r>
              <a:rPr lang="en-US" sz="4800" smtClean="0"/>
              <a:t> </a:t>
            </a:r>
            <a:endParaRPr lang="en-US" sz="4800" smtClean="0">
              <a:latin typeface="Constantia" pitchFamily="18" charset="0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2122488"/>
            <a:ext cx="8013700" cy="4114800"/>
          </a:xfrm>
        </p:spPr>
        <p:txBody>
          <a:bodyPr/>
          <a:lstStyle/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All column names in SELECT list must appear in GROUP BY clause unless  used only in an aggregate function. 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If used, WHERE is applied first, then groups are formed from remaining rows satisfying predicate.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ISO considers two nulls to be equal for purposes of GROUP BY.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5BBDB1-9D9D-430F-9A8C-17EE7BC4FAC8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Query 3.13  Use of GROUP BY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881188"/>
            <a:ext cx="7874000" cy="45005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r>
              <a:rPr lang="en-US" sz="2800" smtClean="0"/>
              <a:t>Find number of staff working in each distribution center and the sum of their salaries.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SELECT</a:t>
            </a:r>
            <a:r>
              <a:rPr lang="en-US" smtClean="0"/>
              <a:t> dCenterNo, </a:t>
            </a:r>
            <a:r>
              <a:rPr lang="en-US" b="1" smtClean="0"/>
              <a:t>COUNT</a:t>
            </a:r>
            <a:r>
              <a:rPr lang="en-US" smtClean="0"/>
              <a:t>(staffNo) </a:t>
            </a:r>
            <a:r>
              <a:rPr lang="en-US" b="1" smtClean="0"/>
              <a:t>AS</a:t>
            </a:r>
            <a:r>
              <a:rPr lang="en-US" smtClean="0"/>
              <a:t> totalStaff,       			      </a:t>
            </a:r>
            <a:r>
              <a:rPr lang="en-US" b="1" smtClean="0"/>
              <a:t>SUM</a:t>
            </a:r>
            <a:r>
              <a:rPr lang="en-US" smtClean="0"/>
              <a:t>(salary) </a:t>
            </a:r>
            <a:r>
              <a:rPr lang="en-US" b="1" smtClean="0"/>
              <a:t>AS</a:t>
            </a:r>
            <a:r>
              <a:rPr lang="en-US" smtClean="0"/>
              <a:t> totalSalary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FROM</a:t>
            </a:r>
            <a:r>
              <a:rPr lang="en-US" smtClean="0"/>
              <a:t> Staff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GROUP BY </a:t>
            </a:r>
            <a:r>
              <a:rPr lang="en-US" smtClean="0"/>
              <a:t>dCenterNo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ORDER BY </a:t>
            </a:r>
            <a:r>
              <a:rPr lang="en-US" smtClean="0"/>
              <a:t>dCenterNo;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9B4134-AE67-4A6B-89F5-E9D301CA5F20}" type="slidenum">
              <a:rPr lang="en-US"/>
              <a:pPr>
                <a:defRPr/>
              </a:pPr>
              <a:t>51</a:t>
            </a:fld>
            <a:endParaRPr lang="en-US"/>
          </a:p>
        </p:txBody>
      </p:sp>
      <p:pic>
        <p:nvPicPr>
          <p:cNvPr id="50181" name="Picture 4" descr="Table_3_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5084763"/>
            <a:ext cx="42989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Grouping Results by Clause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xfrm>
            <a:off x="811213" y="2051050"/>
            <a:ext cx="8008937" cy="4114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b="1" smtClean="0"/>
              <a:t>HAVING</a:t>
            </a:r>
            <a:r>
              <a:rPr lang="en-US" sz="2800" smtClean="0"/>
              <a:t> clause designed for use with GROUP BY to restrict groups that appear in final result table. 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Similar to WHERE, but WHERE filters individual rows whereas HAVING filters groups. 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Column names in HAVING clause must also appear in the GROUP BY list or be contained within an aggregate function.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F40E8A-99A6-4212-8D1A-16416CC4EC64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Query 3.1.4  Use of HAVING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798513" y="1989138"/>
            <a:ext cx="8021637" cy="4114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   </a:t>
            </a:r>
            <a:r>
              <a:rPr lang="en-US" sz="2800" smtClean="0"/>
              <a:t>For each distribution center with more than 1 member of staff, find number of staff in each center and sum of their salaries.</a:t>
            </a:r>
          </a:p>
          <a:p>
            <a:pPr algn="just" eaLnBrk="1" hangingPunct="1">
              <a:lnSpc>
                <a:spcPct val="30000"/>
              </a:lnSpc>
              <a:spcAft>
                <a:spcPct val="20000"/>
              </a:spcAft>
              <a:buFont typeface="Wingdings" pitchFamily="2" charset="2"/>
              <a:buNone/>
            </a:pPr>
            <a:endParaRPr lang="en-US" sz="2800" smtClean="0"/>
          </a:p>
          <a:p>
            <a:pPr marL="742950" lvl="1" indent="-285750" eaLnBrk="1" hangingPunct="1">
              <a:lnSpc>
                <a:spcPct val="7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 	</a:t>
            </a:r>
            <a:r>
              <a:rPr lang="en-US" b="1" smtClean="0"/>
              <a:t>SELECT</a:t>
            </a:r>
            <a:r>
              <a:rPr lang="en-US" smtClean="0"/>
              <a:t> dCenterNo, </a:t>
            </a:r>
            <a:r>
              <a:rPr lang="en-US" b="1" smtClean="0"/>
              <a:t>COUNT</a:t>
            </a:r>
            <a:r>
              <a:rPr lang="en-US" smtClean="0"/>
              <a:t>(staffNo) </a:t>
            </a:r>
            <a:r>
              <a:rPr lang="en-US" b="1" smtClean="0"/>
              <a:t>AS</a:t>
            </a:r>
            <a:r>
              <a:rPr lang="en-US" smtClean="0"/>
              <a:t> totalStaff,</a:t>
            </a:r>
          </a:p>
          <a:p>
            <a:pPr marL="742950" lvl="1" indent="-285750" eaLnBrk="1" hangingPunct="1">
              <a:lnSpc>
                <a:spcPct val="7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                                        </a:t>
            </a:r>
            <a:r>
              <a:rPr lang="en-US" b="1" smtClean="0"/>
              <a:t>SUM</a:t>
            </a:r>
            <a:r>
              <a:rPr lang="en-US" smtClean="0"/>
              <a:t>(salary) </a:t>
            </a:r>
            <a:r>
              <a:rPr lang="en-US" b="1" smtClean="0"/>
              <a:t>AS</a:t>
            </a:r>
            <a:r>
              <a:rPr lang="en-US" smtClean="0"/>
              <a:t> totalSalary</a:t>
            </a:r>
          </a:p>
          <a:p>
            <a:pPr marL="742950" lvl="1" indent="-285750" eaLnBrk="1" hangingPunct="1">
              <a:lnSpc>
                <a:spcPct val="7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FROM</a:t>
            </a:r>
            <a:r>
              <a:rPr lang="en-US" smtClean="0"/>
              <a:t> Staff</a:t>
            </a:r>
          </a:p>
          <a:p>
            <a:pPr marL="742950" lvl="1" indent="-285750" eaLnBrk="1" hangingPunct="1">
              <a:lnSpc>
                <a:spcPct val="7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GROUP BY </a:t>
            </a:r>
            <a:r>
              <a:rPr lang="en-US" smtClean="0"/>
              <a:t>dCenterNo</a:t>
            </a:r>
          </a:p>
          <a:p>
            <a:pPr marL="742950" lvl="1" indent="-285750" eaLnBrk="1" hangingPunct="1">
              <a:lnSpc>
                <a:spcPct val="7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HAVING COUNT </a:t>
            </a:r>
            <a:r>
              <a:rPr lang="en-US" smtClean="0"/>
              <a:t>(staffNo) &gt; 1</a:t>
            </a:r>
          </a:p>
          <a:p>
            <a:pPr marL="742950" lvl="1" indent="-285750" eaLnBrk="1" hangingPunct="1">
              <a:lnSpc>
                <a:spcPct val="7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ORDER BY </a:t>
            </a:r>
            <a:r>
              <a:rPr lang="en-US" smtClean="0"/>
              <a:t>dCenterNo;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C2D024-6D30-4C68-86B6-A300BD89C73F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704850"/>
            <a:ext cx="73580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smtClean="0"/>
              <a:t>Results 3.14  Use of HAVING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FE437E-BF06-40C9-B09A-63D0E114C877}" type="slidenum">
              <a:rPr lang="en-US"/>
              <a:pPr>
                <a:defRPr/>
              </a:pPr>
              <a:t>54</a:t>
            </a:fld>
            <a:endParaRPr lang="en-US"/>
          </a:p>
        </p:txBody>
      </p:sp>
      <p:pic>
        <p:nvPicPr>
          <p:cNvPr id="53252" name="Content Placeholder 5" descr="Table_3_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88" y="2500313"/>
            <a:ext cx="5448300" cy="21526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Subselects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2122488"/>
            <a:ext cx="7869238" cy="4114800"/>
          </a:xfrm>
        </p:spPr>
        <p:txBody>
          <a:bodyPr/>
          <a:lstStyle/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Some SQL statements can have a SELECT embedded within them.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A subselect can be used in WHERE and HAVING clauses of an outer SELECT, where it is called a </a:t>
            </a:r>
            <a:r>
              <a:rPr lang="en-US" sz="2800" i="1" smtClean="0"/>
              <a:t>subquery</a:t>
            </a:r>
            <a:r>
              <a:rPr lang="en-US" sz="2800" smtClean="0"/>
              <a:t> or </a:t>
            </a:r>
            <a:r>
              <a:rPr lang="en-US" sz="2800" i="1" smtClean="0"/>
              <a:t>nested query</a:t>
            </a:r>
            <a:r>
              <a:rPr lang="en-US" sz="2800" smtClean="0"/>
              <a:t>. </a:t>
            </a: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smtClean="0"/>
              <a:t>Subselects may also appear in INSERT, UPDATE, and DELETE statements.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68D0B-FB2F-4552-A695-01A3A4AB1A4F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400" smtClean="0"/>
              <a:t>Query 3.15  Using a subquery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916113"/>
            <a:ext cx="8008938" cy="44418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r>
              <a:rPr lang="en-US" sz="2800" smtClean="0"/>
              <a:t>Find staff who work in center at ‘8 Jefferson Way’.</a:t>
            </a:r>
          </a:p>
          <a:p>
            <a:pPr algn="just" eaLnBrk="1" hangingPunct="1">
              <a:lnSpc>
                <a:spcPct val="0"/>
              </a:lnSpc>
              <a:buFont typeface="Wingdings" pitchFamily="2" charset="2"/>
              <a:buNone/>
            </a:pPr>
            <a:endParaRPr lang="en-US" sz="28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sz="2800" b="1" smtClean="0"/>
              <a:t>SELECT</a:t>
            </a:r>
            <a:r>
              <a:rPr lang="en-US" sz="2800" smtClean="0"/>
              <a:t> staffNo, name, position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b="1" smtClean="0"/>
              <a:t>FROM</a:t>
            </a:r>
            <a:r>
              <a:rPr lang="en-US" smtClean="0"/>
              <a:t> Staff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b="1" smtClean="0"/>
              <a:t>WHERE</a:t>
            </a:r>
            <a:r>
              <a:rPr lang="en-US" smtClean="0"/>
              <a:t> dCenterNo=(</a:t>
            </a:r>
            <a:r>
              <a:rPr lang="en-US" b="1" smtClean="0"/>
              <a:t>SELECT</a:t>
            </a:r>
            <a:r>
              <a:rPr lang="en-US" smtClean="0"/>
              <a:t> dCenterNo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mtClean="0"/>
              <a:t>			               </a:t>
            </a:r>
            <a:r>
              <a:rPr lang="en-US" b="1" smtClean="0"/>
              <a:t>FROM</a:t>
            </a:r>
            <a:r>
              <a:rPr lang="en-US" smtClean="0"/>
              <a:t> DistributionCenter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			               </a:t>
            </a:r>
            <a:r>
              <a:rPr lang="en-US" b="1" smtClean="0"/>
              <a:t>WHERE</a:t>
            </a:r>
            <a:r>
              <a:rPr lang="en-US" smtClean="0"/>
              <a:t> dStreet=‘8 Jefferson Way’);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BA8D5F-CE89-463D-BC8B-5A9ED00E1FD0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Using a Subquery</a:t>
            </a:r>
            <a:r>
              <a:rPr lang="en-US" sz="4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811213" y="2101850"/>
            <a:ext cx="8008937" cy="44958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Inner SELECT finds distribution center number for distribution center at ‘8 Jefferson Way’ (‘B001’). </a:t>
            </a:r>
          </a:p>
          <a:p>
            <a:pPr algn="just" eaLnBrk="1" hangingPunct="1"/>
            <a:r>
              <a:rPr lang="en-US" sz="2800" smtClean="0"/>
              <a:t>Outer SELECT then retrieves details of all staff who work at this center. </a:t>
            </a:r>
          </a:p>
          <a:p>
            <a:pPr algn="just" eaLnBrk="1" hangingPunct="1"/>
            <a:r>
              <a:rPr lang="en-US" sz="2800" smtClean="0"/>
              <a:t>Outer SELECT then becomes:</a:t>
            </a:r>
          </a:p>
          <a:p>
            <a:pPr lvl="1"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sz="2800" smtClean="0"/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</a:t>
            </a:r>
            <a:r>
              <a:rPr lang="en-US" sz="2600" b="1" smtClean="0"/>
              <a:t>SELECT</a:t>
            </a:r>
            <a:r>
              <a:rPr lang="en-US" sz="2600" smtClean="0"/>
              <a:t> staffNo, name, position</a:t>
            </a: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2600" b="1" smtClean="0"/>
              <a:t>FROM</a:t>
            </a:r>
            <a:r>
              <a:rPr lang="en-US" sz="2600" smtClean="0"/>
              <a:t> Staff</a:t>
            </a: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2600" b="1" smtClean="0"/>
              <a:t>WHERE</a:t>
            </a:r>
            <a:r>
              <a:rPr lang="en-US" sz="2600" smtClean="0"/>
              <a:t> branchNo = ‘B001’;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9172F8-E519-46A3-8BCF-815F85ADC228}" type="slidenum">
              <a:rPr lang="en-US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Results 3.15  Subquery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509BA5-56E0-40A6-9408-080F3FE716BD}" type="slidenum">
              <a:rPr lang="en-US"/>
              <a:pPr>
                <a:defRPr/>
              </a:pPr>
              <a:t>58</a:t>
            </a:fld>
            <a:endParaRPr lang="en-US"/>
          </a:p>
        </p:txBody>
      </p:sp>
      <p:pic>
        <p:nvPicPr>
          <p:cNvPr id="57348" name="Content Placeholder 5" descr="Table_3_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2786063"/>
            <a:ext cx="5929313" cy="235743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200" smtClean="0"/>
              <a:t>Query 3.16 Subquery with Aggregate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2051050"/>
            <a:ext cx="80137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b="1" smtClean="0">
                <a:latin typeface="Trebuchet MS" pitchFamily="34" charset="0"/>
              </a:rPr>
              <a:t>	</a:t>
            </a:r>
            <a:r>
              <a:rPr lang="en-US" sz="2800" smtClean="0"/>
              <a:t>List all staff whose salary is greater than the average salary.</a:t>
            </a:r>
          </a:p>
          <a:p>
            <a:pPr algn="just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z="2800" smtClean="0"/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b="1" smtClean="0"/>
              <a:t>SELECT</a:t>
            </a:r>
            <a:r>
              <a:rPr lang="en-US" sz="2600" smtClean="0"/>
              <a:t> staffNo, name, position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b="1" smtClean="0"/>
              <a:t>FROM</a:t>
            </a:r>
            <a:r>
              <a:rPr lang="en-US" sz="2600" smtClean="0"/>
              <a:t> Staff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b="1" smtClean="0"/>
              <a:t>WHERE</a:t>
            </a:r>
            <a:r>
              <a:rPr lang="en-US" sz="2600" smtClean="0"/>
              <a:t> salary &gt;</a:t>
            </a: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2600" smtClean="0"/>
              <a:t>		(</a:t>
            </a:r>
            <a:r>
              <a:rPr lang="en-US" sz="2600" b="1" smtClean="0"/>
              <a:t>SELECT</a:t>
            </a:r>
            <a:r>
              <a:rPr lang="en-US" sz="2600" smtClean="0"/>
              <a:t> </a:t>
            </a:r>
            <a:r>
              <a:rPr lang="en-US" sz="2600" b="1" smtClean="0"/>
              <a:t>AVG</a:t>
            </a:r>
            <a:r>
              <a:rPr lang="en-US" sz="2600" smtClean="0"/>
              <a:t>(salary)</a:t>
            </a:r>
          </a:p>
          <a:p>
            <a:pPr lvl="2" algn="just" eaLnBrk="1" hangingPunct="1">
              <a:buFont typeface="Wingdings" pitchFamily="2" charset="2"/>
              <a:buNone/>
            </a:pPr>
            <a:r>
              <a:rPr lang="en-US" sz="2600" smtClean="0"/>
              <a:t>		 </a:t>
            </a:r>
            <a:r>
              <a:rPr lang="en-US" sz="2600" b="1" smtClean="0"/>
              <a:t>FROM</a:t>
            </a:r>
            <a:r>
              <a:rPr lang="en-US" sz="2600" smtClean="0"/>
              <a:t> Staff);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800F69-29B8-4FA3-AB68-AC5E71A54717}" type="slidenum">
              <a:rPr lang="en-US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Courier New" pitchFamily="49" charset="0"/>
                <a:cs typeface="Courier New" pitchFamily="49" charset="0"/>
              </a:rPr>
              <a:t>CREATE SCHEMA </a:t>
            </a:r>
            <a:r>
              <a:rPr lang="en-US" smtClean="0"/>
              <a:t>statement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CREATE SCHEMA COMPANY AUTHORIZATION ‘Jsmith’;</a:t>
            </a:r>
          </a:p>
          <a:p>
            <a:r>
              <a:rPr lang="en-US" b="1" smtClean="0"/>
              <a:t>Catalog</a:t>
            </a:r>
          </a:p>
          <a:p>
            <a:pPr lvl="1"/>
            <a:r>
              <a:rPr lang="en-US" smtClean="0"/>
              <a:t>Named collection of schemas in an SQL environment</a:t>
            </a:r>
          </a:p>
          <a:p>
            <a:r>
              <a:rPr lang="en-US" smtClean="0"/>
              <a:t>SQL </a:t>
            </a:r>
            <a:r>
              <a:rPr lang="en-US" b="1" smtClean="0"/>
              <a:t>environment</a:t>
            </a:r>
          </a:p>
          <a:p>
            <a:pPr lvl="1"/>
            <a:r>
              <a:rPr lang="en-US" smtClean="0"/>
              <a:t>Installation of an SQL-compliant RDBMS on a computer system</a:t>
            </a:r>
          </a:p>
        </p:txBody>
      </p:sp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Schema and Catalog Concepts in SQL (cont’d.)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200" smtClean="0"/>
              <a:t>Query 3.16 Subquery with Aggregate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808038" y="2122488"/>
            <a:ext cx="8085137" cy="41148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Cannot write ‘</a:t>
            </a:r>
            <a:r>
              <a:rPr lang="en-US" sz="2800" b="1" smtClean="0"/>
              <a:t>WHERE</a:t>
            </a:r>
            <a:r>
              <a:rPr lang="en-US" sz="2800" smtClean="0"/>
              <a:t> salary &gt; </a:t>
            </a:r>
            <a:r>
              <a:rPr lang="en-US" sz="2800" b="1" smtClean="0"/>
              <a:t>AVG</a:t>
            </a:r>
            <a:r>
              <a:rPr lang="en-US" sz="2800" smtClean="0"/>
              <a:t>(salary)’</a:t>
            </a:r>
          </a:p>
          <a:p>
            <a:pPr algn="just" eaLnBrk="1" hangingPunct="1"/>
            <a:r>
              <a:rPr lang="en-US" sz="2800" smtClean="0"/>
              <a:t>Instead, use subquery to find average salary (42000), and then use outer SELECT to find those staff with salary greater than this average:</a:t>
            </a:r>
          </a:p>
          <a:p>
            <a:pPr algn="just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sz="2800" smtClean="0"/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b="1" smtClean="0"/>
              <a:t>SELECT</a:t>
            </a:r>
            <a:r>
              <a:rPr lang="en-US" sz="2600" smtClean="0"/>
              <a:t> staffNo, name, position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b="1" smtClean="0"/>
              <a:t>FROM</a:t>
            </a:r>
            <a:r>
              <a:rPr lang="en-US" sz="2600" smtClean="0"/>
              <a:t> Staff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b="1" smtClean="0"/>
              <a:t>WHERE</a:t>
            </a:r>
            <a:r>
              <a:rPr lang="en-US" sz="2600" smtClean="0"/>
              <a:t> salary &gt; 42000;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566618-85FB-485F-8B5E-81D13A2991DE}" type="slidenum">
              <a:rPr lang="en-US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Query 3.16  Result Subquery with Aggregate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33FC4-8C19-4F51-B29C-6BB27D933BA1}" type="slidenum">
              <a:rPr lang="en-US"/>
              <a:pPr>
                <a:defRPr/>
              </a:pPr>
              <a:t>61</a:t>
            </a:fld>
            <a:endParaRPr lang="en-US"/>
          </a:p>
        </p:txBody>
      </p:sp>
      <p:pic>
        <p:nvPicPr>
          <p:cNvPr id="60420" name="Content Placeholder 5" descr="Table_3_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75" y="2714625"/>
            <a:ext cx="5857875" cy="24288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Subquery Rules: Key points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1050"/>
            <a:ext cx="8010525" cy="41148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ORDER BY clause may not be used in a subquery (although it may be used in outermost SELECT).</a:t>
            </a:r>
          </a:p>
          <a:p>
            <a:pPr algn="just" eaLnBrk="1" hangingPunct="1"/>
            <a:r>
              <a:rPr lang="en-US" sz="2800" smtClean="0"/>
              <a:t>Subquery SELECT list must consist of a single column name or expression, except for subqueries that use EXISTS.</a:t>
            </a:r>
          </a:p>
          <a:p>
            <a:pPr algn="just" eaLnBrk="1" hangingPunct="1"/>
            <a:r>
              <a:rPr lang="en-US" sz="2800" smtClean="0"/>
              <a:t>By default, column names refer to table name in FROM clause of subquery. Can refer to a table in FROM using an </a:t>
            </a:r>
            <a:r>
              <a:rPr lang="en-US" sz="2800" i="1" smtClean="0"/>
              <a:t>alias</a:t>
            </a:r>
            <a:r>
              <a:rPr lang="en-US" sz="2800" smtClean="0"/>
              <a:t>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0BC717-B836-4D95-8FB8-8005D77BDFC8}" type="slidenum">
              <a:rPr lang="en-US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sz="4400" smtClean="0"/>
              <a:t>Subquery Rules: Key points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811213" y="2122488"/>
            <a:ext cx="8008937" cy="41148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When subquery is an operand in a comparison, subquery must appear on right-hand side.</a:t>
            </a:r>
          </a:p>
          <a:p>
            <a:pPr algn="just" eaLnBrk="1" hangingPunct="1"/>
            <a:r>
              <a:rPr lang="en-US" sz="2800" smtClean="0"/>
              <a:t>A subquery may not be used as an operand in an expression.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39FC84A-2A90-4AFE-9C15-3B6C02100222}" type="slidenum">
              <a:rPr lang="en-US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Multi-Table Queries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2122488"/>
            <a:ext cx="8013700" cy="41148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Can use subqueries provided result columns come from same table.</a:t>
            </a:r>
          </a:p>
          <a:p>
            <a:pPr algn="just" eaLnBrk="1" hangingPunct="1"/>
            <a:r>
              <a:rPr lang="en-US" sz="2800" smtClean="0"/>
              <a:t>If result columns come from more than one table must use a join.</a:t>
            </a:r>
          </a:p>
          <a:p>
            <a:pPr algn="just" eaLnBrk="1" hangingPunct="1"/>
            <a:r>
              <a:rPr lang="en-US" sz="2800" smtClean="0"/>
              <a:t>To perform join, include more than one table in FROM clause.</a:t>
            </a:r>
          </a:p>
          <a:p>
            <a:pPr algn="just" eaLnBrk="1" hangingPunct="1"/>
            <a:r>
              <a:rPr lang="en-US" sz="2800" smtClean="0"/>
              <a:t>Use comma as separator with typically a WHERE to specify join column(s).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45B940-B4D8-4C19-972D-D139CD9A67C2}" type="slidenum">
              <a:rPr lang="en-US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sz="4400" smtClean="0"/>
              <a:t>Multi-Table Queries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60575"/>
            <a:ext cx="8013700" cy="41148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Also possible to use an alias for a table named in FROM clause. </a:t>
            </a:r>
          </a:p>
          <a:p>
            <a:pPr algn="just" eaLnBrk="1" hangingPunct="1"/>
            <a:r>
              <a:rPr lang="en-US" sz="2800" smtClean="0"/>
              <a:t>Alias is separated from table name with a space. </a:t>
            </a:r>
          </a:p>
          <a:p>
            <a:pPr algn="just" eaLnBrk="1" hangingPunct="1"/>
            <a:r>
              <a:rPr lang="en-US" sz="2800" smtClean="0"/>
              <a:t>Alias can be used to qualify column names when there is ambiguity.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05E8FF-3470-4710-B1C4-F834D4405E1B}" type="slidenum">
              <a:rPr lang="en-US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Query 3.17  Simple Join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2060575"/>
            <a:ext cx="77978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r>
              <a:rPr lang="en-US" smtClean="0"/>
              <a:t>List all actors and the characters they have played in DVDs.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SELECT</a:t>
            </a:r>
            <a:r>
              <a:rPr lang="en-US" smtClean="0"/>
              <a:t> a.actorNo, actorName, character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FROM </a:t>
            </a:r>
            <a:r>
              <a:rPr lang="en-US" smtClean="0"/>
              <a:t>Actor a, DVDActor da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WHERE</a:t>
            </a:r>
            <a:r>
              <a:rPr lang="en-US" smtClean="0"/>
              <a:t> a.actorNo = da.actorno: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F46787-FB9E-4B56-9344-57DBD9EDE103}" type="slidenum">
              <a:rPr lang="en-US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0" y="428625"/>
            <a:ext cx="7793038" cy="1462088"/>
          </a:xfrm>
        </p:spPr>
        <p:txBody>
          <a:bodyPr/>
          <a:lstStyle/>
          <a:p>
            <a:pPr eaLnBrk="1" hangingPunct="1"/>
            <a:r>
              <a:rPr lang="en-US" sz="4400" smtClean="0"/>
              <a:t>Simple Join</a:t>
            </a:r>
            <a:endParaRPr lang="en-US" sz="4400" smtClean="0">
              <a:solidFill>
                <a:srgbClr val="FF0000"/>
              </a:solidFill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2133600"/>
            <a:ext cx="7416800" cy="1509713"/>
          </a:xfrm>
        </p:spPr>
        <p:txBody>
          <a:bodyPr>
            <a:normAutofit fontScale="92500"/>
          </a:bodyPr>
          <a:lstStyle/>
          <a:p>
            <a:pPr algn="just" eaLnBrk="1" hangingPunct="1"/>
            <a:r>
              <a:rPr lang="en-US" smtClean="0"/>
              <a:t>Only those rows from both tables with identical values in the actorNo columns (a. actorNo =   da. actorNo) included in result.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6C0BCD1B-93A6-40EA-9513-EFAC17EB7D6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pic>
        <p:nvPicPr>
          <p:cNvPr id="66565" name="Content Placeholder 6" descr="Table_3_1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3556000"/>
            <a:ext cx="5759450" cy="27368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Alternative JOIN Constructs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803275" y="2051050"/>
            <a:ext cx="8089900" cy="4114800"/>
          </a:xfrm>
        </p:spPr>
        <p:txBody>
          <a:bodyPr/>
          <a:lstStyle/>
          <a:p>
            <a:pPr algn="just" eaLnBrk="1" hangingPunct="1"/>
            <a:r>
              <a:rPr lang="en-US" smtClean="0"/>
              <a:t>Alternative ways to specify joins:</a:t>
            </a:r>
          </a:p>
          <a:p>
            <a:pPr algn="just" eaLnBrk="1" hangingPunct="1">
              <a:lnSpc>
                <a:spcPct val="40000"/>
              </a:lnSpc>
            </a:pPr>
            <a:endParaRPr lang="en-US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FROM</a:t>
            </a:r>
            <a:r>
              <a:rPr lang="en-US" smtClean="0"/>
              <a:t> Actor a </a:t>
            </a:r>
            <a:r>
              <a:rPr lang="en-US" b="1" smtClean="0"/>
              <a:t>JOIN</a:t>
            </a:r>
            <a:r>
              <a:rPr lang="en-US" smtClean="0"/>
              <a:t> DVDActor da </a:t>
            </a:r>
            <a:r>
              <a:rPr lang="en-US" b="1" smtClean="0"/>
              <a:t>ON</a:t>
            </a:r>
            <a:r>
              <a:rPr lang="en-US" smtClean="0"/>
              <a:t> a.actorNo = da.actorNo;</a:t>
            </a:r>
          </a:p>
          <a:p>
            <a:pPr algn="just" eaLnBrk="1" hangingPunct="1">
              <a:lnSpc>
                <a:spcPct val="23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FROM</a:t>
            </a:r>
            <a:r>
              <a:rPr lang="en-US" smtClean="0"/>
              <a:t> Actor </a:t>
            </a:r>
            <a:r>
              <a:rPr lang="en-US" b="1" smtClean="0"/>
              <a:t>JOIN</a:t>
            </a:r>
            <a:r>
              <a:rPr lang="en-US" smtClean="0"/>
              <a:t> DVDActor </a:t>
            </a:r>
            <a:r>
              <a:rPr lang="en-US" b="1" smtClean="0"/>
              <a:t>USING</a:t>
            </a:r>
            <a:r>
              <a:rPr lang="en-US" smtClean="0"/>
              <a:t> actorNo</a:t>
            </a:r>
          </a:p>
          <a:p>
            <a:pPr algn="just" eaLnBrk="1" hangingPunct="1">
              <a:lnSpc>
                <a:spcPct val="230000"/>
              </a:lnSpc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b="1" smtClean="0"/>
              <a:t>FROM</a:t>
            </a:r>
            <a:r>
              <a:rPr lang="en-US" smtClean="0"/>
              <a:t> Actor </a:t>
            </a:r>
            <a:r>
              <a:rPr lang="en-US" b="1" smtClean="0"/>
              <a:t>NATURAL JOIN </a:t>
            </a:r>
            <a:r>
              <a:rPr lang="en-US" smtClean="0"/>
              <a:t>DVDActor</a:t>
            </a:r>
          </a:p>
          <a:p>
            <a:pPr algn="just" eaLnBrk="1" hangingPunct="1">
              <a:lnSpc>
                <a:spcPct val="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816C48-89DF-4B01-A633-F9DA3AB661A1}" type="slidenum">
              <a:rPr lang="en-US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Query 3.18  Three Table Join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828675" y="2051050"/>
            <a:ext cx="80645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	List all actors and the characters they have played in DVDs, along with the DVD’s title.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/>
              <a:t>SELECT</a:t>
            </a:r>
            <a:r>
              <a:rPr lang="en-US" smtClean="0"/>
              <a:t>  a. actorNo, actorName, character, title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/>
              <a:t>FROM</a:t>
            </a:r>
            <a:r>
              <a:rPr lang="en-US" smtClean="0"/>
              <a:t>  Actor   a,  DVDActor  da,  DVD  d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/>
              <a:t>WHERE</a:t>
            </a:r>
            <a:r>
              <a:rPr lang="en-US" smtClean="0"/>
              <a:t> a. actorNo  =  da.actorNo </a:t>
            </a:r>
            <a:r>
              <a:rPr lang="en-US" b="1" smtClean="0"/>
              <a:t>AND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/>
              <a:t>                  </a:t>
            </a:r>
            <a:r>
              <a:rPr lang="en-US" smtClean="0"/>
              <a:t>da. catalogNo  =  d.catalogNo;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E515E8-D271-419C-858A-3142FDC7A24B}" type="slidenum">
              <a:rPr lang="en-US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Specify a new relation </a:t>
            </a:r>
          </a:p>
          <a:p>
            <a:pPr lvl="1">
              <a:defRPr/>
            </a:pPr>
            <a:r>
              <a:rPr lang="en-US" dirty="0" smtClean="0"/>
              <a:t>Provide name</a:t>
            </a:r>
          </a:p>
          <a:p>
            <a:pPr lvl="1">
              <a:defRPr/>
            </a:pPr>
            <a:r>
              <a:rPr lang="en-US" dirty="0" smtClean="0"/>
              <a:t>Specify attributes and initial constraints</a:t>
            </a:r>
          </a:p>
          <a:p>
            <a:pPr>
              <a:defRPr/>
            </a:pPr>
            <a:r>
              <a:rPr lang="en-US" dirty="0" smtClean="0"/>
              <a:t>Can optionally specify schema:</a:t>
            </a:r>
          </a:p>
          <a:p>
            <a:pPr lvl="1"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CREATE TABLE COMPANY.EMPLOYEE ...</a:t>
            </a:r>
          </a:p>
          <a:p>
            <a:pPr marL="971550" lvl="1" indent="-514350">
              <a:buFont typeface="Wingdings" pitchFamily="2" charset="2"/>
              <a:buNone/>
              <a:defRPr/>
            </a:pPr>
            <a:r>
              <a:rPr lang="en-US" dirty="0" smtClean="0"/>
              <a:t>	or</a:t>
            </a:r>
          </a:p>
          <a:p>
            <a:pPr lvl="1">
              <a:defRPr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CREATE TABLE EMPLOYEE ...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CREATE TABLE Command in SQL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7793037" cy="1462087"/>
          </a:xfrm>
        </p:spPr>
        <p:txBody>
          <a:bodyPr/>
          <a:lstStyle/>
          <a:p>
            <a:pPr eaLnBrk="1" hangingPunct="1"/>
            <a:r>
              <a:rPr lang="en-US" sz="4400" smtClean="0"/>
              <a:t>Query 3.18 Three Table Join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n-US" sz="2400" b="1" smtClean="0">
              <a:latin typeface="Trebuchet MS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400" b="1" smtClean="0">
              <a:latin typeface="Trebuchet MS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400" b="1" smtClean="0">
              <a:latin typeface="Trebuchet MS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400" b="1" smtClean="0">
              <a:latin typeface="Trebuchet MS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400" b="1" smtClean="0">
              <a:latin typeface="Trebuchet MS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b="1" smtClean="0">
              <a:latin typeface="Trebuchet MS" pitchFamily="34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042150" y="6243638"/>
            <a:ext cx="1905000" cy="457200"/>
          </a:xfrm>
        </p:spPr>
        <p:txBody>
          <a:bodyPr/>
          <a:lstStyle/>
          <a:p>
            <a:pPr>
              <a:defRPr/>
            </a:pPr>
            <a:fld id="{DF9B81A7-1D8D-4FB1-8B7C-7DC4C5FEF303}" type="slidenum">
              <a:rPr lang="en-US"/>
              <a:pPr>
                <a:defRPr/>
              </a:pPr>
              <a:t>70</a:t>
            </a:fld>
            <a:endParaRPr lang="en-US"/>
          </a:p>
        </p:txBody>
      </p:sp>
      <p:pic>
        <p:nvPicPr>
          <p:cNvPr id="69637" name="Content Placeholder 6" descr="Table_3_18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2451100"/>
            <a:ext cx="5453063" cy="27638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EXISTS  and NOT EXISTS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389437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The keywords EXISTS and NOT EXISTS are designed for use only with sub-queries. They produce a simple true/false result.</a:t>
            </a:r>
          </a:p>
          <a:p>
            <a:r>
              <a:rPr lang="en-GB" smtClean="0"/>
              <a:t>EXISTS is true if and only if there exists at least one row in the result table returned by the subquery; it is false if the subquery returns an empty table.</a:t>
            </a:r>
          </a:p>
          <a:p>
            <a:r>
              <a:rPr lang="en-GB" smtClean="0"/>
              <a:t>For simplicity, it is common for subqueries following one of these keywords to be of the form:</a:t>
            </a:r>
          </a:p>
          <a:p>
            <a:pPr marL="1143000" lvl="2" indent="-228600">
              <a:buFont typeface="Wingdings 2" pitchFamily="18" charset="2"/>
              <a:buNone/>
            </a:pPr>
            <a:r>
              <a:rPr lang="en-GB" sz="2400" smtClean="0"/>
              <a:t>(SELECT * FROM......)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A7C3B8-9B9F-42FC-BAEB-542C402084D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allAtOnce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smtClean="0"/>
              <a:t>Query 3.19 Query using EXISTS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</a:pPr>
            <a:r>
              <a:rPr lang="en-GB" sz="2800" smtClean="0"/>
              <a:t>	Find all staff who work in the Washington distribution center.</a:t>
            </a:r>
          </a:p>
          <a:p>
            <a:pPr>
              <a:buFont typeface="Wingdings 2" pitchFamily="18" charset="2"/>
              <a:buNone/>
            </a:pPr>
            <a:endParaRPr lang="en-GB" sz="2800" smtClean="0"/>
          </a:p>
          <a:p>
            <a:pPr>
              <a:buFont typeface="Wingdings 2" pitchFamily="18" charset="2"/>
              <a:buNone/>
            </a:pPr>
            <a:r>
              <a:rPr lang="en-GB" b="1" smtClean="0"/>
              <a:t>SELECT</a:t>
            </a:r>
            <a:r>
              <a:rPr lang="en-GB" smtClean="0"/>
              <a:t> staffNo, name, position</a:t>
            </a:r>
          </a:p>
          <a:p>
            <a:pPr>
              <a:buFont typeface="Wingdings 2" pitchFamily="18" charset="2"/>
              <a:buNone/>
            </a:pPr>
            <a:r>
              <a:rPr lang="en-GB" b="1" smtClean="0"/>
              <a:t>FROM</a:t>
            </a:r>
            <a:r>
              <a:rPr lang="en-GB" smtClean="0"/>
              <a:t> Staff   s</a:t>
            </a:r>
          </a:p>
          <a:p>
            <a:pPr>
              <a:buFont typeface="Wingdings 2" pitchFamily="18" charset="2"/>
              <a:buNone/>
            </a:pPr>
            <a:r>
              <a:rPr lang="en-GB" b="1" smtClean="0"/>
              <a:t>WHERE</a:t>
            </a:r>
            <a:r>
              <a:rPr lang="en-GB" smtClean="0"/>
              <a:t> </a:t>
            </a:r>
            <a:r>
              <a:rPr lang="en-GB" b="1" smtClean="0"/>
              <a:t>EXISTS</a:t>
            </a:r>
            <a:r>
              <a:rPr lang="en-GB" smtClean="0"/>
              <a:t> (</a:t>
            </a:r>
            <a:r>
              <a:rPr lang="en-GB" b="1" smtClean="0"/>
              <a:t>SELECT</a:t>
            </a:r>
            <a:r>
              <a:rPr lang="en-GB" smtClean="0"/>
              <a:t> *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                       </a:t>
            </a:r>
            <a:r>
              <a:rPr lang="en-GB" b="1" smtClean="0"/>
              <a:t>FROM</a:t>
            </a:r>
            <a:r>
              <a:rPr lang="en-GB" smtClean="0"/>
              <a:t> DistributionCenter  d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                       </a:t>
            </a:r>
            <a:r>
              <a:rPr lang="en-GB" b="1" smtClean="0"/>
              <a:t>WHERE</a:t>
            </a:r>
            <a:r>
              <a:rPr lang="en-GB" smtClean="0"/>
              <a:t> s.dCenterNo = d. dCenterNo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                                            </a:t>
            </a:r>
            <a:r>
              <a:rPr lang="en-GB" b="1" smtClean="0"/>
              <a:t>AND</a:t>
            </a:r>
            <a:r>
              <a:rPr lang="en-GB" smtClean="0"/>
              <a:t> dState = ‘WA’);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73B094A-9A76-4403-B905-39CA4AD0A4D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allAtOnce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smtClean="0"/>
              <a:t>Query 3.19 Query Using EXISTS</a:t>
            </a:r>
          </a:p>
        </p:txBody>
      </p:sp>
      <p:pic>
        <p:nvPicPr>
          <p:cNvPr id="72707" name="Content Placeholder 4" descr="Table_3_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7313" y="2500313"/>
            <a:ext cx="6022975" cy="2492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85FF2-0E8C-4E0B-9541-A97605C53A50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785813"/>
            <a:ext cx="7829550" cy="1062037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4200" smtClean="0"/>
              <a:t>INSERT – Add new row(s) to table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22488"/>
            <a:ext cx="7940675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INSERT</a:t>
            </a:r>
            <a:r>
              <a:rPr lang="en-US" smtClean="0"/>
              <a:t> </a:t>
            </a:r>
            <a:r>
              <a:rPr lang="en-US" b="1" smtClean="0"/>
              <a:t>INTO</a:t>
            </a:r>
            <a:r>
              <a:rPr lang="en-US" smtClean="0"/>
              <a:t> TableName [ (columnList) ]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smtClean="0"/>
              <a:t>VALUES</a:t>
            </a:r>
            <a:r>
              <a:rPr lang="en-US" sz="2600" smtClean="0"/>
              <a:t> (dataValueList)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mtClean="0"/>
          </a:p>
          <a:p>
            <a:pPr algn="just" eaLnBrk="1" hangingPunct="1">
              <a:lnSpc>
                <a:spcPct val="90000"/>
              </a:lnSpc>
            </a:pPr>
            <a:r>
              <a:rPr lang="en-US" i="1" smtClean="0"/>
              <a:t>columnList</a:t>
            </a:r>
            <a:r>
              <a:rPr lang="en-US" smtClean="0"/>
              <a:t> is optional; if omitted, SQL assumes a list of all columns in their original CREATE TABLE order.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mtClean="0"/>
              <a:t>Any columns omitted must have been declared as NULL or a DEFAULT was specified when table was created.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124664-DDB0-4812-BF73-D6B3E46E400E}" type="slidenum">
              <a:rPr lang="en-US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INSERT – Add new row(s) to table 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637462" cy="4114800"/>
          </a:xfrm>
        </p:spPr>
        <p:txBody>
          <a:bodyPr/>
          <a:lstStyle/>
          <a:p>
            <a:pPr algn="just" eaLnBrk="1" hangingPunct="1"/>
            <a:r>
              <a:rPr lang="en-US" i="1" smtClean="0"/>
              <a:t>dataValueList</a:t>
            </a:r>
            <a:r>
              <a:rPr lang="en-US" smtClean="0"/>
              <a:t> must match </a:t>
            </a:r>
            <a:r>
              <a:rPr lang="en-US" i="1" smtClean="0"/>
              <a:t>columnList</a:t>
            </a:r>
            <a:r>
              <a:rPr lang="en-US" smtClean="0"/>
              <a:t> as follows:</a:t>
            </a:r>
          </a:p>
          <a:p>
            <a:pPr lvl="1" algn="just" eaLnBrk="1" hangingPunct="1"/>
            <a:r>
              <a:rPr lang="en-US" sz="2600" smtClean="0"/>
              <a:t>number of items in each list must be same;</a:t>
            </a:r>
          </a:p>
          <a:p>
            <a:pPr lvl="1" algn="just" eaLnBrk="1" hangingPunct="1"/>
            <a:r>
              <a:rPr lang="en-US" sz="2600" smtClean="0"/>
              <a:t>must be direct correspondence in position of items in two lists;</a:t>
            </a:r>
          </a:p>
          <a:p>
            <a:pPr lvl="1" algn="just" eaLnBrk="1" hangingPunct="1"/>
            <a:r>
              <a:rPr lang="en-US" sz="2600" smtClean="0"/>
              <a:t>data type of each item in </a:t>
            </a:r>
            <a:r>
              <a:rPr lang="en-US" sz="2600" i="1" smtClean="0"/>
              <a:t>dataValueList</a:t>
            </a:r>
            <a:r>
              <a:rPr lang="en-US" sz="2600" smtClean="0"/>
              <a:t> must be compatible with data type of corresponding column.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134E31-E241-4C21-BFD4-D2ADDB2BB322}" type="slidenum">
              <a:rPr lang="en-US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Query 3.20 Insert a row into a table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xfrm>
            <a:off x="803275" y="2122488"/>
            <a:ext cx="8089900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r>
              <a:rPr lang="en-US" sz="2800" smtClean="0"/>
              <a:t>Insert a row into the DVD table.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 </a:t>
            </a:r>
            <a:r>
              <a:rPr lang="en-US" sz="2800" b="1" smtClean="0"/>
              <a:t>INSERT</a:t>
            </a:r>
            <a:r>
              <a:rPr lang="en-US" sz="2800" smtClean="0"/>
              <a:t> </a:t>
            </a:r>
            <a:r>
              <a:rPr lang="en-US" sz="2800" b="1" smtClean="0"/>
              <a:t>INTO</a:t>
            </a:r>
            <a:r>
              <a:rPr lang="en-US" sz="2800" smtClean="0"/>
              <a:t> DVD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b="1" smtClean="0"/>
              <a:t>VALUES</a:t>
            </a:r>
            <a:r>
              <a:rPr lang="en-US" smtClean="0"/>
              <a:t> (‘207132’, ‘Casino Royale’, ‘Action’ ‘PG-13’);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7D5E2B-7921-49B0-82CD-A4B6B5E75B89}" type="slidenum">
              <a:rPr lang="en-US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04850"/>
            <a:ext cx="8208963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UPDATE existing data in table</a:t>
            </a:r>
            <a:endParaRPr lang="en-US" sz="4400" b="1" smtClean="0">
              <a:latin typeface="Trebuchet MS" pitchFamily="34" charset="0"/>
            </a:endParaRP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1050"/>
            <a:ext cx="7942262" cy="4114800"/>
          </a:xfrm>
        </p:spPr>
        <p:txBody>
          <a:bodyPr/>
          <a:lstStyle/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 format of the UPDATE statement is:</a:t>
            </a:r>
          </a:p>
          <a:p>
            <a:pPr lvl="1" algn="just"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sz="2800" b="1" smtClean="0"/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UPDATE</a:t>
            </a:r>
            <a:r>
              <a:rPr lang="en-US" sz="2800" smtClean="0"/>
              <a:t> TableName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smtClean="0"/>
              <a:t>SET</a:t>
            </a:r>
            <a:r>
              <a:rPr lang="en-US" sz="2800" smtClean="0"/>
              <a:t> columnName1 = dataValue1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		[, columnName2 = dataValue2...]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[</a:t>
            </a:r>
            <a:r>
              <a:rPr lang="en-US" sz="2800" b="1" smtClean="0"/>
              <a:t>WHERE</a:t>
            </a:r>
            <a:r>
              <a:rPr lang="en-US" sz="2800" smtClean="0"/>
              <a:t> searchCondition]</a:t>
            </a:r>
          </a:p>
          <a:p>
            <a:pPr algn="just"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sz="2800" smtClean="0"/>
          </a:p>
          <a:p>
            <a:pPr algn="just" eaLnBrk="1" hangingPunct="1">
              <a:lnSpc>
                <a:spcPct val="90000"/>
              </a:lnSpc>
            </a:pPr>
            <a:r>
              <a:rPr lang="en-US" sz="2800" i="1" smtClean="0"/>
              <a:t>TableName</a:t>
            </a:r>
            <a:r>
              <a:rPr lang="en-US" sz="2800" smtClean="0"/>
              <a:t> can be name of a base table or an updatable view.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smtClean="0"/>
              <a:t>SET clause specifies names of one or more columns that are to be updated.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91CE16-D5DD-41D0-93EB-DC372A345EBA}" type="slidenum">
              <a:rPr lang="en-US"/>
              <a:pPr>
                <a:defRPr/>
              </a:pPr>
              <a:t>77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UPDATE existing data in table</a:t>
            </a:r>
            <a:r>
              <a:rPr lang="en-US" sz="4000" smtClean="0"/>
              <a:t> 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22488"/>
            <a:ext cx="8008938" cy="4114800"/>
          </a:xfrm>
        </p:spPr>
        <p:txBody>
          <a:bodyPr/>
          <a:lstStyle/>
          <a:p>
            <a:pPr algn="just" eaLnBrk="1" hangingPunct="1"/>
            <a:r>
              <a:rPr lang="en-US" sz="2800" smtClean="0"/>
              <a:t>WHERE clause is optional:</a:t>
            </a:r>
          </a:p>
          <a:p>
            <a:pPr lvl="1" algn="just" eaLnBrk="1" hangingPunct="1"/>
            <a:r>
              <a:rPr lang="en-US" sz="2600" smtClean="0"/>
              <a:t>if omitted, named columns are updated for all rows in table;</a:t>
            </a:r>
          </a:p>
          <a:p>
            <a:pPr lvl="1" algn="just" eaLnBrk="1" hangingPunct="1"/>
            <a:r>
              <a:rPr lang="en-US" sz="2600" smtClean="0"/>
              <a:t>if specified, only those rows that satisfy </a:t>
            </a:r>
            <a:r>
              <a:rPr lang="en-US" sz="2600" i="1" smtClean="0"/>
              <a:t>searchCondition</a:t>
            </a:r>
            <a:r>
              <a:rPr lang="en-US" sz="2600" smtClean="0"/>
              <a:t> are updated. </a:t>
            </a:r>
          </a:p>
          <a:p>
            <a:pPr algn="just" eaLnBrk="1" hangingPunct="1"/>
            <a:r>
              <a:rPr lang="en-US" sz="2800" smtClean="0"/>
              <a:t>New </a:t>
            </a:r>
            <a:r>
              <a:rPr lang="en-US" sz="2800" i="1" smtClean="0"/>
              <a:t>dataValue(s)</a:t>
            </a:r>
            <a:r>
              <a:rPr lang="en-US" sz="2800" smtClean="0"/>
              <a:t> must be compatible with data type for corresponding column.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EA83DD-B14C-4E2A-87A4-3921030E9564}" type="slidenum">
              <a:rPr lang="en-US"/>
              <a:pPr>
                <a:defRPr/>
              </a:pPr>
              <a:t>78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Query 3.21 UPDATE rows in a Table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idx="1"/>
          </p:nvPr>
        </p:nvSpPr>
        <p:spPr>
          <a:xfrm>
            <a:off x="811213" y="2122488"/>
            <a:ext cx="8081962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r>
              <a:rPr lang="en-US" sz="2800" smtClean="0"/>
              <a:t>Update the salary for all Managers with a 2% bonus.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sz="28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UPDATE</a:t>
            </a:r>
            <a:r>
              <a:rPr lang="en-US" smtClean="0"/>
              <a:t> Staff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SET</a:t>
            </a:r>
            <a:r>
              <a:rPr lang="en-US" sz="2600" smtClean="0"/>
              <a:t> salary = salary * 1.02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WHERE</a:t>
            </a:r>
            <a:r>
              <a:rPr lang="en-US" sz="2600" smtClean="0"/>
              <a:t> position = ‘ Manager’;</a:t>
            </a:r>
          </a:p>
          <a:p>
            <a:pPr lvl="1" algn="just" eaLnBrk="1" hangingPunct="1">
              <a:buFont typeface="Wingdings" pitchFamily="2" charset="2"/>
              <a:buNone/>
            </a:pPr>
            <a:endParaRPr lang="en-US" b="1" smtClean="0">
              <a:latin typeface="Trebuchet MS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74F4130-43F0-45C2-8D35-0ED2B493E854}" type="slidenum">
              <a:rPr lang="en-US"/>
              <a:pPr>
                <a:defRPr/>
              </a:pPr>
              <a:t>79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Base tables </a:t>
            </a:r>
            <a:r>
              <a:rPr lang="en-US" smtClean="0"/>
              <a:t>(</a:t>
            </a:r>
            <a:r>
              <a:rPr lang="en-US" b="1" smtClean="0"/>
              <a:t>base relations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Relation and its tuples are actually created and stored as a file by the DBMS</a:t>
            </a:r>
          </a:p>
          <a:p>
            <a:r>
              <a:rPr lang="en-US" b="1" smtClean="0"/>
              <a:t>Virtual relations</a:t>
            </a:r>
          </a:p>
          <a:p>
            <a:pPr lvl="1"/>
            <a:r>
              <a:rPr lang="en-US" smtClean="0"/>
              <a:t>Created through the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CREATE VIEW </a:t>
            </a:r>
            <a:r>
              <a:rPr lang="en-US" smtClean="0"/>
              <a:t>statement</a:t>
            </a:r>
          </a:p>
        </p:txBody>
      </p:sp>
      <p:sp>
        <p:nvSpPr>
          <p:cNvPr id="12290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CREATE TABLE Command in SQL (cont’d.)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DELETE rows of data from a table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>
          <a:xfrm>
            <a:off x="803275" y="2122488"/>
            <a:ext cx="8089900" cy="4114800"/>
          </a:xfrm>
        </p:spPr>
        <p:txBody>
          <a:bodyPr/>
          <a:lstStyle/>
          <a:p>
            <a:pPr lvl="1" algn="just" eaLnBrk="1" hangingPunct="1">
              <a:buFont typeface="Wingdings" pitchFamily="2" charset="2"/>
              <a:buNone/>
            </a:pPr>
            <a:r>
              <a:rPr lang="en-US" sz="2600" b="1" smtClean="0"/>
              <a:t>DELETE</a:t>
            </a:r>
            <a:r>
              <a:rPr lang="en-US" sz="2600" smtClean="0"/>
              <a:t> </a:t>
            </a:r>
            <a:r>
              <a:rPr lang="en-US" sz="2600" b="1" smtClean="0"/>
              <a:t>FROM</a:t>
            </a:r>
            <a:r>
              <a:rPr lang="en-US" sz="2600" smtClean="0"/>
              <a:t> TableName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[</a:t>
            </a:r>
            <a:r>
              <a:rPr lang="en-US" sz="2600" b="1" smtClean="0"/>
              <a:t>WHERE</a:t>
            </a:r>
            <a:r>
              <a:rPr lang="en-US" sz="2600" smtClean="0"/>
              <a:t> searchCondition]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smtClean="0"/>
          </a:p>
          <a:p>
            <a:pPr algn="just" eaLnBrk="1" hangingPunct="1"/>
            <a:r>
              <a:rPr lang="en-US" i="1" smtClean="0"/>
              <a:t>TableName</a:t>
            </a:r>
            <a:r>
              <a:rPr lang="en-US" smtClean="0"/>
              <a:t> can be name of a base table or an updatable view. </a:t>
            </a:r>
          </a:p>
          <a:p>
            <a:pPr algn="just" eaLnBrk="1" hangingPunct="1"/>
            <a:r>
              <a:rPr lang="en-US" i="1" smtClean="0"/>
              <a:t>searchCondition</a:t>
            </a:r>
            <a:r>
              <a:rPr lang="en-US" smtClean="0"/>
              <a:t> is optional; if omitted, all rows are deleted from table. This does not delete table. If </a:t>
            </a:r>
            <a:r>
              <a:rPr lang="en-US" i="1" smtClean="0"/>
              <a:t>searchCondition</a:t>
            </a:r>
            <a:r>
              <a:rPr lang="en-US" smtClean="0"/>
              <a:t> specified, only those rows that satisfy condition are deleted.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408258-382A-4655-8F4D-EB5354AFFD66}" type="slidenum">
              <a:rPr lang="en-US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4400" smtClean="0"/>
              <a:t>Query 3.22 Delete rows in a table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122488"/>
            <a:ext cx="7942262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800" b="1" smtClean="0">
                <a:latin typeface="Trebuchet MS" pitchFamily="34" charset="0"/>
              </a:rPr>
              <a:t>	</a:t>
            </a:r>
            <a:r>
              <a:rPr lang="en-US" sz="2800" smtClean="0"/>
              <a:t>Delete rental DVDs  for catalog number 634817 .</a:t>
            </a:r>
          </a:p>
          <a:p>
            <a:pPr algn="just" eaLnBrk="1" hangingPunct="1">
              <a:lnSpc>
                <a:spcPct val="40000"/>
              </a:lnSpc>
            </a:pPr>
            <a:endParaRPr lang="en-US" sz="28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smtClean="0"/>
              <a:t>		</a:t>
            </a:r>
            <a:r>
              <a:rPr lang="en-US" b="1" smtClean="0"/>
              <a:t>DELETE</a:t>
            </a:r>
            <a:r>
              <a:rPr lang="en-US" smtClean="0"/>
              <a:t> </a:t>
            </a:r>
            <a:r>
              <a:rPr lang="en-US" b="1" smtClean="0"/>
              <a:t>FROM</a:t>
            </a:r>
            <a:r>
              <a:rPr lang="en-US" smtClean="0"/>
              <a:t> DVDcopy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sz="2600" smtClean="0"/>
              <a:t>		</a:t>
            </a:r>
            <a:r>
              <a:rPr lang="en-US" sz="2600" b="1" smtClean="0"/>
              <a:t>WHERE</a:t>
            </a:r>
            <a:r>
              <a:rPr lang="en-US" sz="2600" smtClean="0"/>
              <a:t> catalogNo = ‘634817’;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800" b="1" smtClean="0">
              <a:latin typeface="Trebuchet MS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C3D12C-ACFA-458F-A05E-41F1104AF268}" type="slidenum">
              <a:rPr lang="en-US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400" smtClean="0"/>
              <a:t>Query-By-Example (QBE)</a:t>
            </a:r>
            <a:endParaRPr lang="en-US" sz="4400" smtClean="0"/>
          </a:p>
        </p:txBody>
      </p:sp>
      <p:sp>
        <p:nvSpPr>
          <p:cNvPr id="425987" name="Rectangle 3"/>
          <p:cNvSpPr>
            <a:spLocks noGrp="1" noChangeArrowheads="1"/>
          </p:cNvSpPr>
          <p:nvPr>
            <p:ph idx="1"/>
          </p:nvPr>
        </p:nvSpPr>
        <p:spPr>
          <a:xfrm>
            <a:off x="757238" y="2122488"/>
            <a:ext cx="8135937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SzPct val="75000"/>
            </a:pPr>
            <a:r>
              <a:rPr lang="en-GB" sz="2800" smtClean="0"/>
              <a:t>QBE alternative graphical-based “point-and-click” way of querying database. </a:t>
            </a:r>
          </a:p>
          <a:p>
            <a:pPr algn="just" eaLnBrk="1" hangingPunct="1">
              <a:lnSpc>
                <a:spcPct val="90000"/>
              </a:lnSpc>
              <a:buSzPct val="75000"/>
            </a:pPr>
            <a:r>
              <a:rPr lang="en-GB" sz="2800" smtClean="0"/>
              <a:t>One of easiest ways for non-technical users to query database.</a:t>
            </a:r>
          </a:p>
          <a:p>
            <a:pPr algn="just" eaLnBrk="1" hangingPunct="1">
              <a:lnSpc>
                <a:spcPct val="90000"/>
              </a:lnSpc>
              <a:buSzPct val="75000"/>
            </a:pPr>
            <a:r>
              <a:rPr lang="en-GB" sz="2800" smtClean="0"/>
              <a:t>Query database by illustrating query to be answered using a template.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C00C7A-44DE-450B-8C8F-414C01043028}" type="slidenum">
              <a:rPr lang="en-US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3600" smtClean="0"/>
              <a:t>Query 3.1 (Revisited) All columns, all rows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E8D22401-8B00-4A44-A5D7-A5161EB63CFE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83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98661" name="Picture 5" descr="C03NF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33538" y="2051050"/>
            <a:ext cx="6323012" cy="43592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3200" smtClean="0"/>
              <a:t>Query 3.6  (Revisited) Range Search Condition</a:t>
            </a:r>
            <a:r>
              <a:rPr lang="en-US" sz="4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5813" y="1928813"/>
            <a:ext cx="80645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endParaRPr lang="en-US" sz="2800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41A015C2-9C50-4BBF-AA65-308F616119D8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84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00710" name="Picture 6" descr="Figure3_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060575"/>
            <a:ext cx="6496050" cy="4324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3200" smtClean="0"/>
              <a:t>Query 3.6  (Revisited) Range Search Condition</a:t>
            </a:r>
            <a:r>
              <a:rPr lang="en-US" sz="44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5813" y="1928813"/>
            <a:ext cx="80645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endParaRPr lang="en-US" sz="2800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E5F2266D-18E4-4F5F-A58E-B6E62DB4475C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85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02758" name="Picture 6" descr="Figure3_4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406650"/>
            <a:ext cx="7559675" cy="1987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just" eaLnBrk="1" hangingPunct="1"/>
            <a:r>
              <a:rPr lang="en-US" sz="3600" smtClean="0"/>
              <a:t>Table 3.10 (Revisited) Sorting results</a:t>
            </a: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489E24B3-A682-4A95-911D-484A9BCA7973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86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827088" y="1989138"/>
            <a:ext cx="80089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None/>
            </a:pPr>
            <a:r>
              <a:rPr lang="en-US" sz="2600" b="1">
                <a:latin typeface="Trebuchet MS" pitchFamily="34" charset="0"/>
              </a:rPr>
              <a:t>	</a:t>
            </a:r>
            <a:endParaRPr lang="en-US" sz="2800">
              <a:latin typeface="Constantia" pitchFamily="18" charset="0"/>
            </a:endParaRPr>
          </a:p>
        </p:txBody>
      </p:sp>
      <p:pic>
        <p:nvPicPr>
          <p:cNvPr id="204806" name="Picture 6" descr="C03NF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6038" y="1928813"/>
            <a:ext cx="5586412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4850"/>
            <a:ext cx="8229600" cy="100965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n-US" sz="3200" smtClean="0"/>
              <a:t>Query 3.11  (Revisited) Use of COUNT and SUM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7250" y="1714500"/>
            <a:ext cx="7797800" cy="44513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endParaRPr lang="en-US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D0A0A7FF-657B-496B-BE0D-BD2CBF95608B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87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06854" name="Picture 6" descr="C03NF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773238"/>
            <a:ext cx="6553200" cy="46767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4850"/>
            <a:ext cx="8229600" cy="1009650"/>
          </a:xfrm>
        </p:spPr>
        <p:txBody>
          <a:bodyPr/>
          <a:lstStyle/>
          <a:p>
            <a:pPr algn="just" eaLnBrk="1" hangingPunct="1"/>
            <a:r>
              <a:rPr lang="en-US" sz="3200" smtClean="0"/>
              <a:t>Query 3.14  (Revisited) Use of HAVING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7250" y="1714500"/>
            <a:ext cx="7797800" cy="44513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endParaRPr lang="en-US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8CECBAA5-74FC-40F5-BBFB-28E9E4F211E1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88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10950" name="Picture 6" descr="C03NF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17675"/>
            <a:ext cx="5551487" cy="5140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1009650"/>
          </a:xfrm>
        </p:spPr>
        <p:txBody>
          <a:bodyPr/>
          <a:lstStyle/>
          <a:p>
            <a:pPr algn="just" eaLnBrk="1" hangingPunct="1"/>
            <a:r>
              <a:rPr lang="en-US" sz="3200" smtClean="0"/>
              <a:t>Query 3.17  (Revisited) Simple join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7250" y="1714500"/>
            <a:ext cx="7797800" cy="44513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endParaRPr lang="en-US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D3E705FA-61F3-438D-A7C4-749A1FC8CA52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89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12998" name="Picture 6" descr="C03NF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41438"/>
            <a:ext cx="4398963" cy="52228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645795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403725"/>
            <a:ext cx="18669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1009650"/>
          </a:xfrm>
        </p:spPr>
        <p:txBody>
          <a:bodyPr/>
          <a:lstStyle/>
          <a:p>
            <a:pPr algn="just" eaLnBrk="1" hangingPunct="1"/>
            <a:r>
              <a:rPr lang="en-US" sz="3200" smtClean="0"/>
              <a:t>Query 3.18  (Revisited) Three table join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57250" y="1714500"/>
            <a:ext cx="7797800" cy="44513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latin typeface="Trebuchet MS" pitchFamily="34" charset="0"/>
              </a:rPr>
              <a:t>	</a:t>
            </a:r>
            <a:endParaRPr lang="en-US" smtClean="0"/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eaLnBrk="1" hangingPunct="1">
              <a:defRPr/>
            </a:pPr>
            <a:fld id="{450A3677-AA5B-4089-9F73-0EFDD088419E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 eaLnBrk="1" hangingPunct="1">
                <a:defRPr/>
              </a:pPr>
              <a:t>90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215046" name="Picture 6" descr="C03NF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344613"/>
            <a:ext cx="5338762" cy="5397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 operations</a:t>
            </a:r>
          </a:p>
          <a:p>
            <a:pPr lvl="1"/>
            <a:r>
              <a:rPr lang="en-US" smtClean="0">
                <a:latin typeface="Courier New" pitchFamily="49" charset="0"/>
                <a:cs typeface="Courier New" pitchFamily="49" charset="0"/>
              </a:rPr>
              <a:t>UNION</a:t>
            </a:r>
            <a:r>
              <a:rPr lang="en-US" smtClean="0"/>
              <a:t>,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smtClean="0"/>
              <a:t> (difference),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INTERSECT</a:t>
            </a:r>
          </a:p>
          <a:p>
            <a:pPr lvl="1"/>
            <a:r>
              <a:rPr lang="en-US" smtClean="0"/>
              <a:t>Corresponding multiset operations: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UNION</a:t>
            </a:r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smtClean="0"/>
              <a:t>,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EXCEPT</a:t>
            </a:r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smtClean="0"/>
              <a:t>,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INTERSECT</a:t>
            </a:r>
            <a:r>
              <a:rPr lang="en-US" smtClean="0"/>
              <a:t> 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ALL</a:t>
            </a:r>
            <a:r>
              <a:rPr lang="en-US" smtClean="0"/>
              <a:t>)</a:t>
            </a:r>
          </a:p>
        </p:txBody>
      </p:sp>
      <p:sp>
        <p:nvSpPr>
          <p:cNvPr id="3789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Tables as Sets in SQL (cont’d.)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33800"/>
            <a:ext cx="4962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68362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466013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SQL </a:t>
            </a:r>
          </a:p>
          <a:p>
            <a:pPr lvl="1"/>
            <a:r>
              <a:rPr lang="en-US" smtClean="0"/>
              <a:t>Comprehensive language </a:t>
            </a:r>
          </a:p>
          <a:p>
            <a:pPr lvl="1"/>
            <a:r>
              <a:rPr lang="en-US" smtClean="0"/>
              <a:t>Data definition, queries, updates, constraint specification, and view definition</a:t>
            </a:r>
          </a:p>
          <a:p>
            <a:r>
              <a:rPr lang="en-US" smtClean="0"/>
              <a:t>Covered in Chapter 4:</a:t>
            </a:r>
          </a:p>
          <a:p>
            <a:pPr lvl="1"/>
            <a:r>
              <a:rPr lang="en-US" smtClean="0"/>
              <a:t>Data definition commands for creating tables </a:t>
            </a:r>
          </a:p>
          <a:p>
            <a:pPr lvl="1"/>
            <a:r>
              <a:rPr lang="en-US" smtClean="0"/>
              <a:t>Commands for constraint specification</a:t>
            </a:r>
          </a:p>
          <a:p>
            <a:pPr lvl="1"/>
            <a:r>
              <a:rPr lang="en-US" smtClean="0"/>
              <a:t>Simple retrieval queries</a:t>
            </a:r>
          </a:p>
          <a:p>
            <a:pPr lvl="1"/>
            <a:r>
              <a:rPr lang="en-US" smtClean="0"/>
              <a:t>Database update commands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2699</Words>
  <Application>Microsoft Office PowerPoint</Application>
  <PresentationFormat>On-screen Show (4:3)</PresentationFormat>
  <Paragraphs>723</Paragraphs>
  <Slides>94</Slides>
  <Notes>69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Concourse</vt:lpstr>
      <vt:lpstr>Chapter 4</vt:lpstr>
      <vt:lpstr>Chapter 4 Outline</vt:lpstr>
      <vt:lpstr>Basic SQL</vt:lpstr>
      <vt:lpstr>SQL Data Definition and Data Types</vt:lpstr>
      <vt:lpstr>Schema and Catalog Concepts in SQL</vt:lpstr>
      <vt:lpstr>Schema and Catalog Concepts in SQL (cont’d.)</vt:lpstr>
      <vt:lpstr>The CREATE TABLE Command in SQL</vt:lpstr>
      <vt:lpstr>The CREATE TABLE Command in SQL (cont’d.)</vt:lpstr>
      <vt:lpstr>Slide 9</vt:lpstr>
      <vt:lpstr>Slide 10</vt:lpstr>
      <vt:lpstr>The CREATE TABLE Command in SQL (cont’d.)</vt:lpstr>
      <vt:lpstr>Attribute Data Types and Domains in SQL</vt:lpstr>
      <vt:lpstr>Attribute Data Types and Domains in SQL (cont’d.)</vt:lpstr>
      <vt:lpstr>Attribute Data Types and Domains in SQL (cont’d.)</vt:lpstr>
      <vt:lpstr>Specifying Constraints in SQL</vt:lpstr>
      <vt:lpstr>Specifying Attribute Constraints and Attribute Defaults</vt:lpstr>
      <vt:lpstr>Slide 17</vt:lpstr>
      <vt:lpstr>Specifying Key and Referential Integrity Constraints</vt:lpstr>
      <vt:lpstr>Specifying Key and Referential Integrity Constraints (cont’d.)</vt:lpstr>
      <vt:lpstr>Specifying Constraints on Tuples Using CHECK</vt:lpstr>
      <vt:lpstr>Basic Retrieval Queries in SQL</vt:lpstr>
      <vt:lpstr>The SELECT-FROM-WHERE Structure of Basic SQL Queries</vt:lpstr>
      <vt:lpstr>Query 3.1 All columns, all rows</vt:lpstr>
      <vt:lpstr>Query 3.1 All columns, all rows</vt:lpstr>
      <vt:lpstr>Query 3.2  Specific columns, all rows</vt:lpstr>
      <vt:lpstr>Table 3.2  Specific Columns, All Rows</vt:lpstr>
      <vt:lpstr>Query 3.3 Use of DISTINCT</vt:lpstr>
      <vt:lpstr>Calculated Fields</vt:lpstr>
      <vt:lpstr>Calculated Fields</vt:lpstr>
      <vt:lpstr>Result Table of Query 3.4  </vt:lpstr>
      <vt:lpstr>Row Selection (WHERE clause)</vt:lpstr>
      <vt:lpstr>Query 3.5 Comparison Search Condition</vt:lpstr>
      <vt:lpstr>Query 3.6  Range Search Condition </vt:lpstr>
      <vt:lpstr>Result 3.6  Range Search Condition</vt:lpstr>
      <vt:lpstr>Query 3.6  Range Search Condition</vt:lpstr>
      <vt:lpstr>Query 3.7  Set Membership</vt:lpstr>
      <vt:lpstr>Query 3.7  Set Membership</vt:lpstr>
      <vt:lpstr>Query 3.8  Pattern Matching</vt:lpstr>
      <vt:lpstr>Query 3.8  Pattern Matching</vt:lpstr>
      <vt:lpstr>Query 3.9  NULL Search Condition</vt:lpstr>
      <vt:lpstr>Sorting Results (ORDER BY)</vt:lpstr>
      <vt:lpstr>Table 3.10  Single Column Ordering</vt:lpstr>
      <vt:lpstr>Using the SQL Aggregate Functions</vt:lpstr>
      <vt:lpstr>Using the SQL Aggregate Functions</vt:lpstr>
      <vt:lpstr>Using the SQL Aggregate Functions</vt:lpstr>
      <vt:lpstr>Using the SQL Aggregate Functions</vt:lpstr>
      <vt:lpstr>Query 3.11  Use of COUNT and SUM</vt:lpstr>
      <vt:lpstr>Query 3.12 Use of MIN, MAX, AVG </vt:lpstr>
      <vt:lpstr>Grouping Results </vt:lpstr>
      <vt:lpstr>Grouping Results </vt:lpstr>
      <vt:lpstr>Query 3.13  Use of GROUP BY</vt:lpstr>
      <vt:lpstr>Grouping Results by Clause</vt:lpstr>
      <vt:lpstr>Query 3.1.4  Use of HAVING</vt:lpstr>
      <vt:lpstr>Results 3.14  Use of HAVING</vt:lpstr>
      <vt:lpstr>Subselects</vt:lpstr>
      <vt:lpstr>Query 3.15  Using a subquery</vt:lpstr>
      <vt:lpstr>Using a Subquery </vt:lpstr>
      <vt:lpstr>Results 3.15  Subquery</vt:lpstr>
      <vt:lpstr>Query 3.16 Subquery with Aggregate</vt:lpstr>
      <vt:lpstr>Query 3.16 Subquery with Aggregate</vt:lpstr>
      <vt:lpstr>Query 3.16  Result Subquery with Aggregate</vt:lpstr>
      <vt:lpstr>Subquery Rules: Key points</vt:lpstr>
      <vt:lpstr>Subquery Rules: Key points</vt:lpstr>
      <vt:lpstr>Multi-Table Queries</vt:lpstr>
      <vt:lpstr>Multi-Table Queries</vt:lpstr>
      <vt:lpstr>Query 3.17  Simple Join</vt:lpstr>
      <vt:lpstr>Simple Join</vt:lpstr>
      <vt:lpstr>Alternative JOIN Constructs</vt:lpstr>
      <vt:lpstr>Query 3.18  Three Table Join</vt:lpstr>
      <vt:lpstr>Query 3.18 Three Table Join</vt:lpstr>
      <vt:lpstr>EXISTS  and NOT EXISTS</vt:lpstr>
      <vt:lpstr>Query 3.19 Query using EXISTS</vt:lpstr>
      <vt:lpstr>Query 3.19 Query Using EXISTS</vt:lpstr>
      <vt:lpstr>INSERT – Add new row(s) to table</vt:lpstr>
      <vt:lpstr>INSERT – Add new row(s) to table </vt:lpstr>
      <vt:lpstr>Query 3.20 Insert a row into a table</vt:lpstr>
      <vt:lpstr>UPDATE existing data in table</vt:lpstr>
      <vt:lpstr>UPDATE existing data in table </vt:lpstr>
      <vt:lpstr>Query 3.21 UPDATE rows in a Table</vt:lpstr>
      <vt:lpstr>DELETE rows of data from a table</vt:lpstr>
      <vt:lpstr>Query 3.22 Delete rows in a table</vt:lpstr>
      <vt:lpstr>Query-By-Example (QBE)</vt:lpstr>
      <vt:lpstr>Query 3.1 (Revisited) All columns, all rows</vt:lpstr>
      <vt:lpstr>Query 3.6  (Revisited) Range Search Condition </vt:lpstr>
      <vt:lpstr>Query 3.6  (Revisited) Range Search Condition </vt:lpstr>
      <vt:lpstr>Table 3.10 (Revisited) Sorting results</vt:lpstr>
      <vt:lpstr>Query 3.11  (Revisited) Use of COUNT and SUM</vt:lpstr>
      <vt:lpstr>Query 3.14  (Revisited) Use of HAVING</vt:lpstr>
      <vt:lpstr>Query 3.17  (Revisited) Simple join</vt:lpstr>
      <vt:lpstr>Query 3.18  (Revisited) Three table join</vt:lpstr>
      <vt:lpstr>Tables as Sets in SQL (cont’d.)</vt:lpstr>
      <vt:lpstr>Slide 92</vt:lpstr>
      <vt:lpstr>Slide 93</vt:lpstr>
      <vt:lpstr>Summary</vt:lpstr>
    </vt:vector>
  </TitlesOfParts>
  <Company>ndu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msamaha</dc:creator>
  <cp:lastModifiedBy>msamaha</cp:lastModifiedBy>
  <cp:revision>12</cp:revision>
  <dcterms:created xsi:type="dcterms:W3CDTF">2011-10-07T09:09:02Z</dcterms:created>
  <dcterms:modified xsi:type="dcterms:W3CDTF">2011-11-15T09:30:50Z</dcterms:modified>
</cp:coreProperties>
</file>